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408" r:id="rId3"/>
    <p:sldId id="315" r:id="rId4"/>
    <p:sldId id="316" r:id="rId5"/>
    <p:sldId id="424" r:id="rId6"/>
    <p:sldId id="319" r:id="rId7"/>
    <p:sldId id="322" r:id="rId8"/>
    <p:sldId id="423" r:id="rId9"/>
    <p:sldId id="323" r:id="rId10"/>
    <p:sldId id="326" r:id="rId11"/>
    <p:sldId id="324" r:id="rId12"/>
    <p:sldId id="325" r:id="rId13"/>
    <p:sldId id="425" r:id="rId14"/>
    <p:sldId id="437" r:id="rId15"/>
    <p:sldId id="511" r:id="rId16"/>
    <p:sldId id="426" r:id="rId17"/>
    <p:sldId id="427" r:id="rId18"/>
    <p:sldId id="332" r:id="rId19"/>
    <p:sldId id="333" r:id="rId20"/>
    <p:sldId id="334" r:id="rId21"/>
    <p:sldId id="428" r:id="rId22"/>
    <p:sldId id="336" r:id="rId23"/>
    <p:sldId id="350" r:id="rId24"/>
    <p:sldId id="338" r:id="rId25"/>
    <p:sldId id="429" r:id="rId26"/>
    <p:sldId id="430" r:id="rId27"/>
    <p:sldId id="431" r:id="rId28"/>
    <p:sldId id="337" r:id="rId29"/>
    <p:sldId id="314" r:id="rId30"/>
    <p:sldId id="345" r:id="rId31"/>
    <p:sldId id="510" r:id="rId32"/>
    <p:sldId id="438" r:id="rId33"/>
    <p:sldId id="433" r:id="rId34"/>
    <p:sldId id="439" r:id="rId35"/>
    <p:sldId id="440" r:id="rId36"/>
    <p:sldId id="441" r:id="rId37"/>
    <p:sldId id="346" r:id="rId38"/>
    <p:sldId id="436" r:id="rId39"/>
    <p:sldId id="340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7T16:29:31.954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14 702 24575,'-5'5'0,"-4"7"0,10-9 0,7-3 0,-4-2 0,0 1 0,-1 0 0,0-1 0,1 0 0,-1 1 0,0-1 0,0 0 0,0-1 0,4-3 0,25-28 0,-7 7 0,73-59 0,1-1 0,-76 65 0,-1-1 0,21-30 0,-10 10 0,2 1 0,58-53 0,-82 84 0,14-11 0,-1-1 0,-1-1 0,37-52 0,-58 74 16,-1 0 1,1 0-1,0 0 0,0 1 0,0-1 1,0 0-1,4-2 0,-4 3-230,1-1 1,-1 1-1,0-1 1,0 0-1,0 0 1,2-2-1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7T16:32:10.038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0 24575,'0'0'-8191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7T16:31:48.751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1 24575,'0'0'-8191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7T16:31:50.001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1 0 24575,'0'0'-8191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7T16:31:54.293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0 24575,'0'0'-8191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7T16:32:08.994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1 1 24575,'0'0'-8191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7T16:32:10.038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0 24575,'0'0'-8191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7T16:31:48.751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1 24575,'0'0'-8191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7T16:31:50.001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1 0 24575,'0'0'-8191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7T16:31:54.293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0 24575,'0'0'-8191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7T16:32:08.994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1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7T16:29:33.256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31 898 24575,'-3'0'0,"0"1"0,1 0 0,-1-1 0,0 0 0,0 0 0,-5 0 0,8 0 0,0 0 0,-1 0 0,1 0 0,0 0 0,0 0 0,-1 0 0,1 0 0,0 0 0,0-1 0,-1 1 0,1 0 0,0 0 0,0 0 0,0 0 0,-1 0 0,1-1 0,0 1 0,0 0 0,0 0 0,-1 0 0,1-1 0,0 1 0,0 0 0,0 0 0,0 0 0,0-1 0,0 1 0,-1-1 0,1 1 0,1-1 0,-1 0 0,0 0 0,0 1 0,1-1 0,-1 0 0,0 0 0,1 1 0,-1-1 0,1 0 0,-1 1 0,0-1 0,1 1 0,0-1 0,0 0 0,26-25 0,-14 14 0,-1-1 0,0 0 0,15-23 0,10-22 0,-11 16 0,1 1 0,35-39 0,9 1 0,47-53 0,-79 90 0,2 1 0,64-49 0,-87 75 0,-1-1 0,0-1 0,-1 0 0,16-24 0,-19 25 0,-10 12 0,0 1 0,0-1 0,0 1 0,0 0 0,1 0 0,-1 0 0,1 0 0,0 0 0,0 1 0,0 0 0,0 0 0,1 0 0,-1 0 0,0 1 0,1-1 0,6 0 0,-1-4 46,-9 5-104,-1 1-1,1-1 0,-1 1 0,1-1 0,-1 1 1,1 0-1,0-1 0,-1 1 0,1-1 0,0 1 1,-1 0-1,1 0 0,0-1 0,-1 1 0,1 0 0,0 0 1,0 0-1,-1 0 0,1 0 0,0 0 0,0 0 1,-1 0-1,2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7T16:32:10.038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0 24575,'0'0'-8191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7T16:31:48.751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1 24575,'0'0'-8191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7T16:31:50.001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1 0 24575,'0'0'-8191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7T16:31:54.293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0 24575,'0'0'-8191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7T16:32:08.994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1 1 24575,'0'0'-8191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7T16:32:10.038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0 24575,'0'0'-8191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7T16:31:48.751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1 24575,'0'0'-8191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7T16:31:50.001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1 0 24575,'0'0'-8191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7T16:31:54.293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0 24575,'0'0'-8191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7T16:32:08.994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1 1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7T16:29:34.728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12 788 24575,'0'0'0,"0"0"0,0-1 0,-1 1 0,1 0 0,0 0 0,-1 0 0,1 0 0,0-1 0,0 1 0,-1 0 0,1 0 0,0 0 0,-1 0 0,1 0 0,0 0 0,-1 0 0,1 0 0,0 0 0,-1 0 0,1 0 0,0 0 0,-1 0 0,1 0 0,0 0 0,-1 0 0,1 0 0,0 0 0,-1 1 0,1-1 0,0 0 0,-1 0 0,1 0 0,0 0 0,0 1 0,-1-1 0,1 1 0,0 12 0,0-7 0,0-5 0,0 0 0,0 0 0,0-1 0,0 1 0,1 0 0,-1 0 0,0-1 0,0 1 0,0 0 0,1 0 0,-1-1 0,0 1 0,1 0 0,-1-1 0,1 1 0,0 0 0,-1-1 0,0 1 0,1-1 0,-1 0 0,0 0 0,0 0 0,1 0 0,-1 0 0,0 0 0,1 0 0,-1 0 0,0 0 0,0 0 0,1-1 0,-1 1 0,0 0 0,0 0 0,1 0 0,-1 0 0,0 0 0,0 0 0,1 0 0,-1-1 0,0 1 0,0 0 0,1 0 0,-1 0 0,0-1 0,0 1 0,17-24 0,-15 20 0,76-124 0,97-122 0,-94 160 0,10-12 0,-68 72 0,41-41 0,-51 60 0,0-1 0,0 2 0,1 0 0,0 0 0,27-12 0,-36 20 0,-1 0 0,0 0 0,0 0 0,0 0 0,0 0 0,0-1 0,-1 0 0,1 0 0,-1 0 0,0 0 0,0 0 0,0-1 0,4-5 0,-8 8-1365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7T16:32:10.038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0 24575,'0'0'-8191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7T16:32:08.994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1 1 24575,'0'0'-8191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7T16:32:10.038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0 24575,'0'0'-8191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1T04:57:23.578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1 24575,'0'0'-8191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1T04:57:23.579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1 0 24575,'0'0'-8191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1T04:57:23.580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0 24575,'0'0'-8191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1T08:42:11.267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1 1 24575,'0'0'-8191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1T08:42:11.268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1 24575,'0'0'-8191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1T08:42:11.269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1 0 24575,'0'0'-8191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1T08:42:11.270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0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7T16:29:35.978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2 861 24575,'0'0'0,"0"0"0,0 0 0,0 0 0,0 0 0,-1-15 0,1 13 0,-1-1 0,1 1 0,0-1 0,0 1 0,0-1 0,1 1 0,-1-1 0,0 1 0,1 0 0,0-1 0,-1 1 0,1-1 0,0 1 0,0 0 0,2-3 0,6-7 0,1-1 0,1 1 0,12-11 0,19-22 0,-12 3 0,38-70 0,-47 74 0,2 1 0,1 1 0,30-35 0,-42 58 0,9-9 0,-1-1 0,-1 0 0,-1-2 0,21-38 0,-19 28-20,0 2-1,34-41 1,-19 27-1284,-31 41-5522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1T08:42:11.267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1 1 24575,'0'0'-8191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1T08:42:11.268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1 24575,'0'0'-8191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1T08:42:11.269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1 0 24575,'0'0'-8191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1T08:42:11.270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0 24575,'0'0'-8191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1T08:42:11.267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1 1 24575,'0'0'-8191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1T08:42:11.268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1 24575,'0'0'-8191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1T08:42:11.269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1 0 24575,'0'0'-8191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1T08:42:11.270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0 24575,'0'0'-8191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1T08:42:11.267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1 1 24575,'0'0'-8191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1T08:42:11.268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1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7T16:29:37.014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0 498 24575,'30'-35'0,"-3"-2"0,-1-1 0,27-53 0,30-43 0,-57 96-83,-2 3-558,39-44 0,-53 69-6185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1T08:42:11.269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1 0 24575,'0'0'-8191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1T08:42:11.270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0 24575,'0'0'-8191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1T08:42:11.267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1 1 24575,'0'0'-8191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1T08:42:11.268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1 24575,'0'0'-8191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1T08:42:11.269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1 0 24575,'0'0'-8191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21T08:42:11.270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0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7T16:31:48.751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1 24575,'0'0'-8191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7T16:31:50.001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1 0 24575,'0'0'-8191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7T16:31:54.293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0 24575,'0'0'-8191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07T16:32:08.994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1 1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1AFB6-C1FF-4305-81EB-5403C4F5A081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6BEE7-3009-4E70-8A15-36CEA615E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155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n-US" sz="1200" b="1" dirty="0" err="1"/>
              <a:t>functional</a:t>
            </a:r>
            <a:r>
              <a:rPr lang="el-GR" altLang="en-US" sz="1200" dirty="0"/>
              <a:t> — </a:t>
            </a:r>
            <a:r>
              <a:rPr lang="el-GR" altLang="en-US" sz="1200" dirty="0" err="1"/>
              <a:t>that</a:t>
            </a:r>
            <a:r>
              <a:rPr lang="el-GR" altLang="en-US" sz="1200" dirty="0"/>
              <a:t> </a:t>
            </a:r>
            <a:r>
              <a:rPr lang="el-GR" altLang="en-US" sz="1200" dirty="0" err="1"/>
              <a:t>is</a:t>
            </a:r>
            <a:r>
              <a:rPr lang="el-GR" altLang="en-US" sz="1200" dirty="0"/>
              <a:t>, for </a:t>
            </a:r>
            <a:r>
              <a:rPr lang="el-GR" altLang="en-US" sz="1200" dirty="0" err="1"/>
              <a:t>each</a:t>
            </a:r>
            <a:r>
              <a:rPr lang="el-GR" altLang="en-US" sz="1200" dirty="0"/>
              <a:t> </a:t>
            </a:r>
            <a:r>
              <a:rPr lang="el-GR" altLang="en-US" sz="1200" dirty="0" err="1"/>
              <a:t>individual</a:t>
            </a:r>
            <a:r>
              <a:rPr lang="el-GR" altLang="en-US" sz="1200" dirty="0"/>
              <a:t> </a:t>
            </a:r>
            <a:r>
              <a:rPr lang="el-GR" altLang="en-US" sz="1200" dirty="0">
                <a:latin typeface="Courier New" panose="02070309020205020404" pitchFamily="49" charset="0"/>
              </a:rPr>
              <a:t>x</a:t>
            </a:r>
            <a:r>
              <a:rPr lang="el-GR" altLang="en-US" sz="1200" dirty="0"/>
              <a:t>, </a:t>
            </a:r>
            <a:r>
              <a:rPr lang="el-GR" altLang="en-US" sz="1200" dirty="0" err="1"/>
              <a:t>there</a:t>
            </a:r>
            <a:r>
              <a:rPr lang="el-GR" altLang="en-US" sz="1200" dirty="0"/>
              <a:t> </a:t>
            </a:r>
            <a:r>
              <a:rPr lang="el-GR" altLang="en-US" sz="1200" dirty="0" err="1"/>
              <a:t>can</a:t>
            </a:r>
            <a:r>
              <a:rPr lang="el-GR" altLang="en-US" sz="1200" dirty="0"/>
              <a:t> </a:t>
            </a:r>
            <a:r>
              <a:rPr lang="el-GR" altLang="en-US" sz="1200" dirty="0" err="1"/>
              <a:t>be</a:t>
            </a:r>
            <a:r>
              <a:rPr lang="el-GR" altLang="en-US" sz="1200" dirty="0"/>
              <a:t> </a:t>
            </a:r>
            <a:r>
              <a:rPr lang="el-GR" altLang="en-US" sz="1200" b="1" dirty="0" err="1"/>
              <a:t>at</a:t>
            </a:r>
            <a:r>
              <a:rPr lang="el-GR" altLang="en-US" sz="1200" b="1" dirty="0"/>
              <a:t> </a:t>
            </a:r>
            <a:r>
              <a:rPr lang="el-GR" altLang="en-US" sz="1200" b="1" dirty="0" err="1"/>
              <a:t>most</a:t>
            </a:r>
            <a:r>
              <a:rPr lang="el-GR" altLang="en-US" sz="1200" b="1" dirty="0"/>
              <a:t> </a:t>
            </a:r>
            <a:r>
              <a:rPr lang="el-GR" altLang="en-US" sz="1200" b="1" dirty="0" err="1"/>
              <a:t>one</a:t>
            </a:r>
            <a:r>
              <a:rPr lang="el-GR" altLang="en-US" sz="1200" b="1" dirty="0"/>
              <a:t> </a:t>
            </a:r>
            <a:r>
              <a:rPr lang="el-GR" altLang="en-US" sz="1200" b="1" dirty="0" err="1"/>
              <a:t>distinct</a:t>
            </a:r>
            <a:r>
              <a:rPr lang="el-GR" altLang="en-US" sz="1200" dirty="0"/>
              <a:t> </a:t>
            </a:r>
            <a:r>
              <a:rPr lang="el-GR" altLang="en-US" sz="1200" dirty="0" err="1"/>
              <a:t>individual</a:t>
            </a:r>
            <a:r>
              <a:rPr lang="el-GR" altLang="en-US" sz="1200" dirty="0"/>
              <a:t> </a:t>
            </a:r>
            <a:r>
              <a:rPr lang="el-GR" altLang="en-US" sz="1200" dirty="0">
                <a:latin typeface="Courier New" panose="02070309020205020404" pitchFamily="49" charset="0"/>
              </a:rPr>
              <a:t>y</a:t>
            </a:r>
            <a:r>
              <a:rPr lang="el-GR" altLang="en-US" sz="1200" dirty="0"/>
              <a:t> </a:t>
            </a:r>
            <a:r>
              <a:rPr lang="el-GR" altLang="en-US" sz="1200" dirty="0" err="1"/>
              <a:t>such</a:t>
            </a:r>
            <a:r>
              <a:rPr lang="el-GR" altLang="en-US" sz="1200" dirty="0"/>
              <a:t> </a:t>
            </a:r>
            <a:r>
              <a:rPr lang="el-GR" altLang="en-US" sz="1200" dirty="0" err="1"/>
              <a:t>that</a:t>
            </a:r>
            <a:r>
              <a:rPr lang="el-GR" altLang="en-US" sz="1200" dirty="0"/>
              <a:t> </a:t>
            </a:r>
            <a:r>
              <a:rPr lang="el-GR" altLang="en-US" sz="1200" dirty="0">
                <a:latin typeface="Courier New" panose="02070309020205020404" pitchFamily="49" charset="0"/>
              </a:rPr>
              <a:t>x</a:t>
            </a:r>
            <a:r>
              <a:rPr lang="el-GR" altLang="en-US" sz="1200" dirty="0"/>
              <a:t> </a:t>
            </a:r>
            <a:r>
              <a:rPr lang="el-GR" altLang="en-US" sz="1200" dirty="0" err="1"/>
              <a:t>is</a:t>
            </a:r>
            <a:r>
              <a:rPr lang="el-GR" altLang="en-US" sz="1200" dirty="0"/>
              <a:t> </a:t>
            </a:r>
            <a:r>
              <a:rPr lang="el-GR" altLang="en-US" sz="1200" dirty="0" err="1"/>
              <a:t>connected</a:t>
            </a:r>
            <a:r>
              <a:rPr lang="el-GR" altLang="en-US" sz="1200" dirty="0"/>
              <a:t> </a:t>
            </a:r>
            <a:r>
              <a:rPr lang="el-GR" altLang="en-US" sz="1200" dirty="0" err="1"/>
              <a:t>by</a:t>
            </a:r>
            <a:r>
              <a:rPr lang="el-GR" altLang="en-US" sz="1200" dirty="0"/>
              <a:t> </a:t>
            </a:r>
            <a:r>
              <a:rPr lang="el-GR" altLang="en-US" sz="1200" dirty="0">
                <a:latin typeface="Courier New" panose="02070309020205020404" pitchFamily="49" charset="0"/>
              </a:rPr>
              <a:t>OPE</a:t>
            </a:r>
            <a:r>
              <a:rPr lang="el-GR" altLang="en-US" sz="1200" dirty="0"/>
              <a:t> </a:t>
            </a:r>
            <a:r>
              <a:rPr lang="el-GR" altLang="en-US" sz="1200" dirty="0" err="1"/>
              <a:t>to</a:t>
            </a:r>
            <a:r>
              <a:rPr lang="el-GR" altLang="en-US" sz="1200" dirty="0"/>
              <a:t> </a:t>
            </a:r>
            <a:r>
              <a:rPr lang="el-GR" altLang="en-US" sz="1200" dirty="0">
                <a:latin typeface="Courier New" panose="02070309020205020404" pitchFamily="49" charset="0"/>
              </a:rPr>
              <a:t>y</a:t>
            </a:r>
            <a:r>
              <a:rPr lang="el-GR" altLang="en-US" sz="1200" dirty="0"/>
              <a:t>. </a:t>
            </a:r>
            <a:endParaRPr lang="en-GB" altLang="en-US" sz="12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sz="1200" b="1" dirty="0" err="1"/>
              <a:t>reflexive</a:t>
            </a:r>
            <a:r>
              <a:rPr lang="el-GR" altLang="en-US" sz="1200" dirty="0"/>
              <a:t> — </a:t>
            </a:r>
            <a:r>
              <a:rPr lang="el-GR" altLang="en-US" sz="1200" dirty="0" err="1"/>
              <a:t>that</a:t>
            </a:r>
            <a:r>
              <a:rPr lang="el-GR" altLang="en-US" sz="1200" dirty="0"/>
              <a:t> </a:t>
            </a:r>
            <a:r>
              <a:rPr lang="el-GR" altLang="en-US" sz="1200" dirty="0" err="1"/>
              <a:t>is</a:t>
            </a:r>
            <a:r>
              <a:rPr lang="el-GR" altLang="en-US" sz="1200" dirty="0"/>
              <a:t>, </a:t>
            </a:r>
            <a:r>
              <a:rPr lang="el-GR" altLang="en-US" sz="1200" b="1" dirty="0" err="1"/>
              <a:t>each</a:t>
            </a:r>
            <a:r>
              <a:rPr lang="el-GR" altLang="en-US" sz="1200" b="1" dirty="0"/>
              <a:t> </a:t>
            </a:r>
            <a:r>
              <a:rPr lang="el-GR" altLang="en-US" sz="1200" b="1" dirty="0" err="1"/>
              <a:t>individual</a:t>
            </a:r>
            <a:r>
              <a:rPr lang="el-GR" altLang="en-US" sz="1200" b="1" dirty="0"/>
              <a:t> </a:t>
            </a:r>
            <a:r>
              <a:rPr lang="el-GR" altLang="en-US" sz="1200" dirty="0" err="1"/>
              <a:t>is</a:t>
            </a:r>
            <a:r>
              <a:rPr lang="el-GR" altLang="en-US" sz="1200" dirty="0"/>
              <a:t> </a:t>
            </a:r>
            <a:r>
              <a:rPr lang="el-GR" altLang="en-US" sz="1200" dirty="0" err="1"/>
              <a:t>connected</a:t>
            </a:r>
            <a:r>
              <a:rPr lang="el-GR" altLang="en-US" sz="1200" dirty="0"/>
              <a:t> </a:t>
            </a:r>
            <a:r>
              <a:rPr lang="el-GR" altLang="en-US" sz="1200" dirty="0" err="1"/>
              <a:t>by</a:t>
            </a:r>
            <a:r>
              <a:rPr lang="el-GR" altLang="en-US" sz="1200" dirty="0"/>
              <a:t> </a:t>
            </a:r>
            <a:r>
              <a:rPr lang="el-GR" altLang="en-US" sz="1200" dirty="0">
                <a:latin typeface="Courier New" panose="02070309020205020404" pitchFamily="49" charset="0"/>
              </a:rPr>
              <a:t>OPE</a:t>
            </a:r>
            <a:r>
              <a:rPr lang="el-GR" altLang="en-US" sz="1200" dirty="0"/>
              <a:t> </a:t>
            </a:r>
            <a:r>
              <a:rPr lang="el-GR" altLang="en-US" sz="1200" dirty="0" err="1"/>
              <a:t>to</a:t>
            </a:r>
            <a:r>
              <a:rPr lang="el-GR" altLang="en-US" sz="1200" dirty="0"/>
              <a:t> </a:t>
            </a:r>
            <a:r>
              <a:rPr lang="el-GR" altLang="en-US" sz="1200" dirty="0" err="1"/>
              <a:t>itself</a:t>
            </a:r>
            <a:r>
              <a:rPr lang="el-GR" altLang="en-US" sz="1200" dirty="0"/>
              <a:t>. </a:t>
            </a:r>
            <a:endParaRPr lang="en-US" altLang="en-US" sz="1200" dirty="0"/>
          </a:p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008272-32DE-4D92-A488-F4A06E0E92BC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364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n-US" sz="1200" b="1" dirty="0" err="1"/>
              <a:t>functional</a:t>
            </a:r>
            <a:r>
              <a:rPr lang="el-GR" altLang="en-US" sz="1200" dirty="0"/>
              <a:t> — </a:t>
            </a:r>
            <a:r>
              <a:rPr lang="el-GR" altLang="en-US" sz="1200" dirty="0" err="1"/>
              <a:t>that</a:t>
            </a:r>
            <a:r>
              <a:rPr lang="el-GR" altLang="en-US" sz="1200" dirty="0"/>
              <a:t> </a:t>
            </a:r>
            <a:r>
              <a:rPr lang="el-GR" altLang="en-US" sz="1200" dirty="0" err="1"/>
              <a:t>is</a:t>
            </a:r>
            <a:r>
              <a:rPr lang="el-GR" altLang="en-US" sz="1200" dirty="0"/>
              <a:t>, for </a:t>
            </a:r>
            <a:r>
              <a:rPr lang="el-GR" altLang="en-US" sz="1200" dirty="0" err="1"/>
              <a:t>each</a:t>
            </a:r>
            <a:r>
              <a:rPr lang="el-GR" altLang="en-US" sz="1200" dirty="0"/>
              <a:t> </a:t>
            </a:r>
            <a:r>
              <a:rPr lang="el-GR" altLang="en-US" sz="1200" dirty="0" err="1"/>
              <a:t>individual</a:t>
            </a:r>
            <a:r>
              <a:rPr lang="el-GR" altLang="en-US" sz="1200" dirty="0"/>
              <a:t> </a:t>
            </a:r>
            <a:r>
              <a:rPr lang="el-GR" altLang="en-US" sz="1200" dirty="0">
                <a:latin typeface="Courier New" panose="02070309020205020404" pitchFamily="49" charset="0"/>
              </a:rPr>
              <a:t>x</a:t>
            </a:r>
            <a:r>
              <a:rPr lang="el-GR" altLang="en-US" sz="1200" dirty="0"/>
              <a:t>, </a:t>
            </a:r>
            <a:r>
              <a:rPr lang="el-GR" altLang="en-US" sz="1200" dirty="0" err="1"/>
              <a:t>there</a:t>
            </a:r>
            <a:r>
              <a:rPr lang="el-GR" altLang="en-US" sz="1200" dirty="0"/>
              <a:t> </a:t>
            </a:r>
            <a:r>
              <a:rPr lang="el-GR" altLang="en-US" sz="1200" dirty="0" err="1"/>
              <a:t>can</a:t>
            </a:r>
            <a:r>
              <a:rPr lang="el-GR" altLang="en-US" sz="1200" dirty="0"/>
              <a:t> </a:t>
            </a:r>
            <a:r>
              <a:rPr lang="el-GR" altLang="en-US" sz="1200" dirty="0" err="1"/>
              <a:t>be</a:t>
            </a:r>
            <a:r>
              <a:rPr lang="el-GR" altLang="en-US" sz="1200" dirty="0"/>
              <a:t> </a:t>
            </a:r>
            <a:r>
              <a:rPr lang="el-GR" altLang="en-US" sz="1200" b="1" dirty="0" err="1"/>
              <a:t>at</a:t>
            </a:r>
            <a:r>
              <a:rPr lang="el-GR" altLang="en-US" sz="1200" b="1" dirty="0"/>
              <a:t> </a:t>
            </a:r>
            <a:r>
              <a:rPr lang="el-GR" altLang="en-US" sz="1200" b="1" dirty="0" err="1"/>
              <a:t>most</a:t>
            </a:r>
            <a:r>
              <a:rPr lang="el-GR" altLang="en-US" sz="1200" b="1" dirty="0"/>
              <a:t> </a:t>
            </a:r>
            <a:r>
              <a:rPr lang="el-GR" altLang="en-US" sz="1200" b="1" dirty="0" err="1"/>
              <a:t>one</a:t>
            </a:r>
            <a:r>
              <a:rPr lang="el-GR" altLang="en-US" sz="1200" b="1" dirty="0"/>
              <a:t> </a:t>
            </a:r>
            <a:r>
              <a:rPr lang="el-GR" altLang="en-US" sz="1200" b="1" dirty="0" err="1"/>
              <a:t>distinct</a:t>
            </a:r>
            <a:r>
              <a:rPr lang="el-GR" altLang="en-US" sz="1200" dirty="0"/>
              <a:t> </a:t>
            </a:r>
            <a:r>
              <a:rPr lang="el-GR" altLang="en-US" sz="1200" dirty="0" err="1"/>
              <a:t>individual</a:t>
            </a:r>
            <a:r>
              <a:rPr lang="el-GR" altLang="en-US" sz="1200" dirty="0"/>
              <a:t> </a:t>
            </a:r>
            <a:r>
              <a:rPr lang="el-GR" altLang="en-US" sz="1200" dirty="0">
                <a:latin typeface="Courier New" panose="02070309020205020404" pitchFamily="49" charset="0"/>
              </a:rPr>
              <a:t>y</a:t>
            </a:r>
            <a:r>
              <a:rPr lang="el-GR" altLang="en-US" sz="1200" dirty="0"/>
              <a:t> </a:t>
            </a:r>
            <a:r>
              <a:rPr lang="el-GR" altLang="en-US" sz="1200" dirty="0" err="1"/>
              <a:t>such</a:t>
            </a:r>
            <a:r>
              <a:rPr lang="el-GR" altLang="en-US" sz="1200" dirty="0"/>
              <a:t> </a:t>
            </a:r>
            <a:r>
              <a:rPr lang="el-GR" altLang="en-US" sz="1200" dirty="0" err="1"/>
              <a:t>that</a:t>
            </a:r>
            <a:r>
              <a:rPr lang="el-GR" altLang="en-US" sz="1200" dirty="0"/>
              <a:t> </a:t>
            </a:r>
            <a:r>
              <a:rPr lang="el-GR" altLang="en-US" sz="1200" dirty="0">
                <a:latin typeface="Courier New" panose="02070309020205020404" pitchFamily="49" charset="0"/>
              </a:rPr>
              <a:t>x</a:t>
            </a:r>
            <a:r>
              <a:rPr lang="el-GR" altLang="en-US" sz="1200" dirty="0"/>
              <a:t> </a:t>
            </a:r>
            <a:r>
              <a:rPr lang="el-GR" altLang="en-US" sz="1200" dirty="0" err="1"/>
              <a:t>is</a:t>
            </a:r>
            <a:r>
              <a:rPr lang="el-GR" altLang="en-US" sz="1200" dirty="0"/>
              <a:t> </a:t>
            </a:r>
            <a:r>
              <a:rPr lang="el-GR" altLang="en-US" sz="1200" dirty="0" err="1"/>
              <a:t>connected</a:t>
            </a:r>
            <a:r>
              <a:rPr lang="el-GR" altLang="en-US" sz="1200" dirty="0"/>
              <a:t> </a:t>
            </a:r>
            <a:r>
              <a:rPr lang="el-GR" altLang="en-US" sz="1200" dirty="0" err="1"/>
              <a:t>by</a:t>
            </a:r>
            <a:r>
              <a:rPr lang="el-GR" altLang="en-US" sz="1200" dirty="0"/>
              <a:t> </a:t>
            </a:r>
            <a:r>
              <a:rPr lang="el-GR" altLang="en-US" sz="1200" dirty="0">
                <a:latin typeface="Courier New" panose="02070309020205020404" pitchFamily="49" charset="0"/>
              </a:rPr>
              <a:t>OPE</a:t>
            </a:r>
            <a:r>
              <a:rPr lang="el-GR" altLang="en-US" sz="1200" dirty="0"/>
              <a:t> </a:t>
            </a:r>
            <a:r>
              <a:rPr lang="el-GR" altLang="en-US" sz="1200" dirty="0" err="1"/>
              <a:t>to</a:t>
            </a:r>
            <a:r>
              <a:rPr lang="el-GR" altLang="en-US" sz="1200" dirty="0"/>
              <a:t> </a:t>
            </a:r>
            <a:r>
              <a:rPr lang="el-GR" altLang="en-US" sz="1200" dirty="0">
                <a:latin typeface="Courier New" panose="02070309020205020404" pitchFamily="49" charset="0"/>
              </a:rPr>
              <a:t>y</a:t>
            </a:r>
            <a:r>
              <a:rPr lang="el-GR" altLang="en-US" sz="1200" dirty="0"/>
              <a:t>. </a:t>
            </a:r>
            <a:endParaRPr lang="en-GB" altLang="en-US" sz="12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sz="1200" b="1" dirty="0" err="1"/>
              <a:t>reflexive</a:t>
            </a:r>
            <a:r>
              <a:rPr lang="el-GR" altLang="en-US" sz="1200" dirty="0"/>
              <a:t> — </a:t>
            </a:r>
            <a:r>
              <a:rPr lang="el-GR" altLang="en-US" sz="1200" dirty="0" err="1"/>
              <a:t>that</a:t>
            </a:r>
            <a:r>
              <a:rPr lang="el-GR" altLang="en-US" sz="1200" dirty="0"/>
              <a:t> </a:t>
            </a:r>
            <a:r>
              <a:rPr lang="el-GR" altLang="en-US" sz="1200" dirty="0" err="1"/>
              <a:t>is</a:t>
            </a:r>
            <a:r>
              <a:rPr lang="el-GR" altLang="en-US" sz="1200" dirty="0"/>
              <a:t>, </a:t>
            </a:r>
            <a:r>
              <a:rPr lang="el-GR" altLang="en-US" sz="1200" b="1" dirty="0" err="1"/>
              <a:t>each</a:t>
            </a:r>
            <a:r>
              <a:rPr lang="el-GR" altLang="en-US" sz="1200" b="1" dirty="0"/>
              <a:t> </a:t>
            </a:r>
            <a:r>
              <a:rPr lang="el-GR" altLang="en-US" sz="1200" b="1" dirty="0" err="1"/>
              <a:t>individual</a:t>
            </a:r>
            <a:r>
              <a:rPr lang="el-GR" altLang="en-US" sz="1200" b="1" dirty="0"/>
              <a:t> </a:t>
            </a:r>
            <a:r>
              <a:rPr lang="el-GR" altLang="en-US" sz="1200" dirty="0" err="1"/>
              <a:t>is</a:t>
            </a:r>
            <a:r>
              <a:rPr lang="el-GR" altLang="en-US" sz="1200" dirty="0"/>
              <a:t> </a:t>
            </a:r>
            <a:r>
              <a:rPr lang="el-GR" altLang="en-US" sz="1200" dirty="0" err="1"/>
              <a:t>connected</a:t>
            </a:r>
            <a:r>
              <a:rPr lang="el-GR" altLang="en-US" sz="1200" dirty="0"/>
              <a:t> </a:t>
            </a:r>
            <a:r>
              <a:rPr lang="el-GR" altLang="en-US" sz="1200" dirty="0" err="1"/>
              <a:t>by</a:t>
            </a:r>
            <a:r>
              <a:rPr lang="el-GR" altLang="en-US" sz="1200" dirty="0"/>
              <a:t> </a:t>
            </a:r>
            <a:r>
              <a:rPr lang="el-GR" altLang="en-US" sz="1200" dirty="0">
                <a:latin typeface="Courier New" panose="02070309020205020404" pitchFamily="49" charset="0"/>
              </a:rPr>
              <a:t>OPE</a:t>
            </a:r>
            <a:r>
              <a:rPr lang="el-GR" altLang="en-US" sz="1200" dirty="0"/>
              <a:t> </a:t>
            </a:r>
            <a:r>
              <a:rPr lang="el-GR" altLang="en-US" sz="1200" dirty="0" err="1"/>
              <a:t>to</a:t>
            </a:r>
            <a:r>
              <a:rPr lang="el-GR" altLang="en-US" sz="1200" dirty="0"/>
              <a:t> </a:t>
            </a:r>
            <a:r>
              <a:rPr lang="el-GR" altLang="en-US" sz="1200" dirty="0" err="1"/>
              <a:t>itself</a:t>
            </a:r>
            <a:r>
              <a:rPr lang="el-GR" altLang="en-US" sz="1200" dirty="0"/>
              <a:t>. </a:t>
            </a:r>
            <a:endParaRPr lang="en-US" altLang="en-US" sz="1200" dirty="0"/>
          </a:p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008272-32DE-4D92-A488-F4A06E0E92BC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796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008272-32DE-4D92-A488-F4A06E0E92BC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153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008272-32DE-4D92-A488-F4A06E0E92BC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665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008272-32DE-4D92-A488-F4A06E0E92BC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408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008272-32DE-4D92-A488-F4A06E0E92BC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658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008272-32DE-4D92-A488-F4A06E0E92BC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535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008272-32DE-4D92-A488-F4A06E0E92BC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9903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008272-32DE-4D92-A488-F4A06E0E92BC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130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1FDB3-3DF3-0FBB-4E9A-2042F6C9E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D39296-75B8-A6E8-B059-A61CDBF64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13637-28E9-32FC-EF85-859424134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E856-83AB-43DB-B505-2BBEB1E8FA78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A13EB-1B6E-487A-0814-983AE88C2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30DFF-57D3-C00D-E2E5-7F9E22147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F611-BE24-4B26-B350-E83A2C9B8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9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36E51-5F13-229E-3E56-786F319A6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0FE33B-D01D-3A07-7E87-D5CA4BBFA5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A53AD-AEA2-9DC6-A873-F17D8ADB9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E856-83AB-43DB-B505-2BBEB1E8FA78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293D7-AEF8-1750-F7F4-FCC41CDDF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DE8AF2-5F9A-79D0-DECA-1AC2ED824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F611-BE24-4B26-B350-E83A2C9B8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685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6EEC14-0DEC-E18F-65A7-EDB1B36332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1AA185-4B2D-77D3-9D98-9EEB740912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00275-11EA-E464-C885-23E55A853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E856-83AB-43DB-B505-2BBEB1E8FA78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44E5-627D-3855-F519-13DF2477A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79916-FCFF-2A99-79E0-45250BBD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F611-BE24-4B26-B350-E83A2C9B8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405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8DBC70-1BC9-0144-84E9-AA5A1BB163D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409700"/>
            <a:ext cx="10515600" cy="4767263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5"/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>
              <a:buClr>
                <a:schemeClr val="accent5"/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buClr>
                <a:schemeClr val="accent5"/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buClr>
                <a:schemeClr val="accent5"/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buClr>
                <a:schemeClr val="accent5"/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Text Master</a:t>
            </a:r>
          </a:p>
          <a:p>
            <a:pPr lvl="1"/>
            <a:r>
              <a:rPr lang="de-DE" dirty="0"/>
              <a:t>Second </a:t>
            </a:r>
            <a:r>
              <a:rPr lang="de-DE" dirty="0" err="1"/>
              <a:t>line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line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line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line</a:t>
            </a:r>
            <a:endParaRPr lang="de-DE" dirty="0"/>
          </a:p>
        </p:txBody>
      </p:sp>
      <p:sp>
        <p:nvSpPr>
          <p:cNvPr id="8" name="Titelplatzhalter 9">
            <a:extLst>
              <a:ext uri="{FF2B5EF4-FFF2-40B4-BE49-F238E27FC236}">
                <a16:creationId xmlns:a16="http://schemas.microsoft.com/office/drawing/2014/main" id="{41F66775-83DF-EB42-9A11-8D9FAEEE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00" y="64800"/>
            <a:ext cx="10240200" cy="89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800"/>
            </a:lvl1pPr>
          </a:lstStyle>
          <a:p>
            <a:r>
              <a:rPr lang="de-DE" dirty="0"/>
              <a:t>Slide </a:t>
            </a:r>
            <a:r>
              <a:rPr lang="de-DE" dirty="0" err="1"/>
              <a:t>Heading</a:t>
            </a:r>
            <a:endParaRPr lang="de-DE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50799B-9721-4690-9404-3317B2E1B8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58AA6-F4E1-4775-A7C7-7F4BDD9FBD13}" type="slidenum">
              <a:rPr lang="en-GB" smtClean="0"/>
              <a:t>‹#›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B0BA3B-575C-4182-A946-6A490701A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586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A8B6E-BD02-DADE-E079-0050FB656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7008A-1231-C393-ADB8-F348FE3BF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26469-26BB-6754-A958-FC555CA49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E856-83AB-43DB-B505-2BBEB1E8FA78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7D32E-B44B-C2EF-6ABC-2B2AC48A0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640F9-F03F-0A94-EA8C-DAB815046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F611-BE24-4B26-B350-E83A2C9B8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75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0EF03-B715-DF49-673F-B72099470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70BEE-DD2C-0DD3-3347-B1353DD0C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D0A37-3DB0-58CF-E208-5A2F0ACCB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E856-83AB-43DB-B505-2BBEB1E8FA78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2DE9D-EEB9-9C27-5D1F-99C26119D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40071-9436-7DA7-5591-690D03FDE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F611-BE24-4B26-B350-E83A2C9B8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15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6A956-27E0-B934-E982-37E9A6ABC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86CA6-9AFD-F9A8-F7C5-F51D0AACD4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31E8B0-281A-1E6F-D8C2-DA7164402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0C34D-7898-782C-CA3D-06C148643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E856-83AB-43DB-B505-2BBEB1E8FA78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38D22-0600-08D1-C8A3-F24C01181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CF8A8F-B242-C409-39E0-CDADCCB02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F611-BE24-4B26-B350-E83A2C9B8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104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BED7B-9278-8762-EE10-C180ECC48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B2166-C85F-47AA-3727-E18535003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369A6A-731B-2051-2297-E2097CD028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AC8ECB-059A-3F6C-1B14-70ECD20FD6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C81316-5F2A-2764-A163-64AD6D959B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D90B61-DCCE-58F8-B152-C3B64C35C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E856-83AB-43DB-B505-2BBEB1E8FA78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E91567-BE30-42E7-8856-B065CF741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F789CD-D610-0512-EA94-E79E37369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F611-BE24-4B26-B350-E83A2C9B8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222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5E1B8-DCB0-1126-2103-1FA9B9963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212162-A20B-F806-13D6-A88DB032C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E856-83AB-43DB-B505-2BBEB1E8FA78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28A1E1-D7FC-FA3A-067D-F449189BD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959040-E99B-E2E9-6FC6-617553BEE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F611-BE24-4B26-B350-E83A2C9B8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32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D76541-9F62-16DB-D522-61E19911B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E856-83AB-43DB-B505-2BBEB1E8FA78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BB92DC-1E4A-0079-AAC7-8D00941ED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87F6B4-6842-31BD-2FA9-3FDA62B1C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F611-BE24-4B26-B350-E83A2C9B8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135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E39A7-2BDF-B7A4-47AD-46C7A8A15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C3164-9DAD-14BB-E35E-F6A84A61E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851B5-3E4A-CABF-8577-D41D8BC65A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8966FC-060D-FA72-3F29-CB52074AB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E856-83AB-43DB-B505-2BBEB1E8FA78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F6521-690B-9C0D-B13D-6FE9A7CB2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84FE34-5F33-62B0-1559-5A827DEF1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F611-BE24-4B26-B350-E83A2C9B8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5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7341C-2C78-00C4-03C3-0D1EF83EE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700B3C-BE1A-E879-4222-1D2CD4AF64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CAAF5B-926E-B7DA-EF3E-44C4BA7536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B36EA7-371E-C6B3-C10A-9C4AF2EAD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E856-83AB-43DB-B505-2BBEB1E8FA78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2F9CF5-0C84-BFF9-CC2B-7AEE8521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53F379-8029-035F-8359-F6A7CFE94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F611-BE24-4B26-B350-E83A2C9B8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02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7E7D7F-E109-07FF-FA5E-A2806B27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92C8F3-CFDE-D309-ACEA-E03F7EB41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BD9E1-D9A8-15C7-6CCB-85EBA32574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EE856-83AB-43DB-B505-2BBEB1E8FA78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99A22-B4B9-894E-AA3B-48A630915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2830E-DB15-05D1-E73B-06A6511D00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5F611-BE24-4B26-B350-E83A2C9B8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196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7" Type="http://schemas.openxmlformats.org/officeDocument/2006/relationships/customXml" Target="../ink/ink25.xml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4.xml"/><Relationship Id="rId5" Type="http://schemas.openxmlformats.org/officeDocument/2006/relationships/customXml" Target="../ink/ink23.xml"/><Relationship Id="rId4" Type="http://schemas.openxmlformats.org/officeDocument/2006/relationships/customXml" Target="../ink/ink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7" Type="http://schemas.openxmlformats.org/officeDocument/2006/relationships/customXml" Target="../ink/ink30.xml"/><Relationship Id="rId2" Type="http://schemas.openxmlformats.org/officeDocument/2006/relationships/customXml" Target="../ink/ink2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9.xml"/><Relationship Id="rId5" Type="http://schemas.openxmlformats.org/officeDocument/2006/relationships/customXml" Target="../ink/ink28.xml"/><Relationship Id="rId4" Type="http://schemas.openxmlformats.org/officeDocument/2006/relationships/customXml" Target="../ink/ink2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5.xml"/><Relationship Id="rId3" Type="http://schemas.openxmlformats.org/officeDocument/2006/relationships/image" Target="../media/image230.png"/><Relationship Id="rId7" Type="http://schemas.openxmlformats.org/officeDocument/2006/relationships/customXml" Target="../ink/ink34.xml"/><Relationship Id="rId2" Type="http://schemas.openxmlformats.org/officeDocument/2006/relationships/customXml" Target="../ink/ink3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3.xml"/><Relationship Id="rId5" Type="http://schemas.openxmlformats.org/officeDocument/2006/relationships/image" Target="../media/image60.png"/><Relationship Id="rId4" Type="http://schemas.openxmlformats.org/officeDocument/2006/relationships/customXml" Target="../ink/ink3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2" Type="http://schemas.openxmlformats.org/officeDocument/2006/relationships/customXml" Target="../ink/ink3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9.xml"/><Relationship Id="rId5" Type="http://schemas.openxmlformats.org/officeDocument/2006/relationships/customXml" Target="../ink/ink38.xml"/><Relationship Id="rId4" Type="http://schemas.openxmlformats.org/officeDocument/2006/relationships/customXml" Target="../ink/ink3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2" Type="http://schemas.openxmlformats.org/officeDocument/2006/relationships/customXml" Target="../ink/ink4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3.xml"/><Relationship Id="rId5" Type="http://schemas.openxmlformats.org/officeDocument/2006/relationships/customXml" Target="../ink/ink42.xml"/><Relationship Id="rId4" Type="http://schemas.openxmlformats.org/officeDocument/2006/relationships/customXml" Target="../ink/ink4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customXml" Target="../ink/ink4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7.xml"/><Relationship Id="rId5" Type="http://schemas.openxmlformats.org/officeDocument/2006/relationships/customXml" Target="../ink/ink46.xml"/><Relationship Id="rId4" Type="http://schemas.openxmlformats.org/officeDocument/2006/relationships/customXml" Target="../ink/ink4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2" Type="http://schemas.openxmlformats.org/officeDocument/2006/relationships/customXml" Target="../ink/ink4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1.xml"/><Relationship Id="rId5" Type="http://schemas.openxmlformats.org/officeDocument/2006/relationships/customXml" Target="../ink/ink50.xml"/><Relationship Id="rId4" Type="http://schemas.openxmlformats.org/officeDocument/2006/relationships/customXml" Target="../ink/ink4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2" Type="http://schemas.openxmlformats.org/officeDocument/2006/relationships/customXml" Target="../ink/ink5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5.xml"/><Relationship Id="rId5" Type="http://schemas.openxmlformats.org/officeDocument/2006/relationships/customXml" Target="../ink/ink54.xml"/><Relationship Id="rId4" Type="http://schemas.openxmlformats.org/officeDocument/2006/relationships/customXml" Target="../ink/ink5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TR/rdf-schema/" TargetMode="External"/><Relationship Id="rId2" Type="http://schemas.openxmlformats.org/officeDocument/2006/relationships/hyperlink" Target="https://www.w3.org/TR/2014/NOTE-rdf11-primer-20140624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07/978-3-642-33158-9_4" TargetMode="External"/><Relationship Id="rId5" Type="http://schemas.openxmlformats.org/officeDocument/2006/relationships/hyperlink" Target="https://www.w3.org/Submission/SWRL/" TargetMode="External"/><Relationship Id="rId4" Type="http://schemas.openxmlformats.org/officeDocument/2006/relationships/hyperlink" Target="https://www.w3.org/TR/owl2-primer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80.png"/><Relationship Id="rId7" Type="http://schemas.openxmlformats.org/officeDocument/2006/relationships/image" Target="../media/image2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220.png"/><Relationship Id="rId5" Type="http://schemas.openxmlformats.org/officeDocument/2006/relationships/image" Target="../media/image19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2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7" Type="http://schemas.openxmlformats.org/officeDocument/2006/relationships/customXml" Target="../ink/ink10.xml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.xml"/><Relationship Id="rId5" Type="http://schemas.openxmlformats.org/officeDocument/2006/relationships/customXml" Target="../ink/ink8.xml"/><Relationship Id="rId4" Type="http://schemas.openxmlformats.org/officeDocument/2006/relationships/customXml" Target="../ink/ink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7" Type="http://schemas.openxmlformats.org/officeDocument/2006/relationships/customXml" Target="../ink/ink15.xml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4.xml"/><Relationship Id="rId5" Type="http://schemas.openxmlformats.org/officeDocument/2006/relationships/customXml" Target="../ink/ink13.xml"/><Relationship Id="rId4" Type="http://schemas.openxmlformats.org/officeDocument/2006/relationships/customXml" Target="../ink/ink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7" Type="http://schemas.openxmlformats.org/officeDocument/2006/relationships/customXml" Target="../ink/ink20.xml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9.xml"/><Relationship Id="rId5" Type="http://schemas.openxmlformats.org/officeDocument/2006/relationships/customXml" Target="../ink/ink18.xml"/><Relationship Id="rId4" Type="http://schemas.openxmlformats.org/officeDocument/2006/relationships/customXml" Target="../ink/ink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2151D-D9E9-7D5A-22F6-B17D3E213E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OWL in brief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124C99-4AC1-45C8-3E35-86DE6391F5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Notes by Eleni Tsalapati</a:t>
            </a:r>
          </a:p>
        </p:txBody>
      </p:sp>
    </p:spTree>
    <p:extLst>
      <p:ext uri="{BB962C8B-B14F-4D97-AF65-F5344CB8AC3E}">
        <p14:creationId xmlns:p14="http://schemas.microsoft.com/office/powerpoint/2010/main" val="876599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403" y="231997"/>
            <a:ext cx="9895951" cy="103366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OWL: Class Expressions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255" y="1885278"/>
            <a:ext cx="5878683" cy="467818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en-US" sz="2000" dirty="0">
                <a:latin typeface="+mj-lt"/>
              </a:rPr>
              <a:t>CE:=</a:t>
            </a:r>
          </a:p>
          <a:p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ObjectIntersectionOf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</a:t>
            </a: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CE1…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CEn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)</a:t>
            </a: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endParaRPr lang="en-US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r>
              <a:rPr lang="en-GB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ourier New" panose="02070309020205020404" pitchFamily="49" charset="0"/>
              </a:rPr>
              <a:t>ObjectUnionOf</a:t>
            </a: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ourier New" panose="02070309020205020404" pitchFamily="49" charset="0"/>
              </a:rPr>
              <a:t>(</a:t>
            </a: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CE1…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CEn</a:t>
            </a: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ourier New" panose="02070309020205020404" pitchFamily="49" charset="0"/>
              </a:rPr>
              <a:t>)</a:t>
            </a:r>
          </a:p>
          <a:p>
            <a:r>
              <a:rPr lang="el-GR" altLang="en-US" sz="2000" dirty="0" err="1">
                <a:latin typeface="+mj-lt"/>
              </a:rPr>
              <a:t>ObjectComplementOf</a:t>
            </a:r>
            <a:r>
              <a:rPr lang="el-GR" altLang="en-US" sz="2000" dirty="0">
                <a:latin typeface="+mj-lt"/>
              </a:rPr>
              <a:t>(</a:t>
            </a:r>
            <a:r>
              <a:rPr lang="en-GB" altLang="en-US" sz="2000" b="1" dirty="0">
                <a:latin typeface="+mj-lt"/>
              </a:rPr>
              <a:t>CE</a:t>
            </a:r>
            <a:r>
              <a:rPr lang="el-GR" altLang="en-US" sz="2000" dirty="0">
                <a:latin typeface="+mj-lt"/>
              </a:rPr>
              <a:t>) </a:t>
            </a:r>
            <a:endParaRPr lang="en-US" altLang="en-US" sz="2000" dirty="0">
              <a:latin typeface="+mj-lt"/>
            </a:endParaRP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ObjectOneOf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(a1… a</a:t>
            </a:r>
            <a:r>
              <a:rPr lang="en-GB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n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ObjectSomeValuesFrom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</a:t>
            </a:r>
            <a:r>
              <a:rPr lang="en-GB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OPE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n-GB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CE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contains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all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those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individuals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that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are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connected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by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OPE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to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n-US" altLang="en-US" sz="2000" b="1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some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individual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that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is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an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instance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of CE. </a:t>
            </a:r>
            <a:r>
              <a:rPr lang="en-US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n-US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DataSome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ValuesFrom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(DPE1 ...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DPEn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DR)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en-US" altLang="en-US" sz="200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altLang="en-US" sz="2000" i="1" dirty="0">
                <a:latin typeface="+mj-lt"/>
              </a:rPr>
              <a:t>*</a:t>
            </a:r>
            <a:r>
              <a:rPr lang="en-US" altLang="en-US" sz="2000" i="1" dirty="0" err="1">
                <a:latin typeface="+mj-lt"/>
              </a:rPr>
              <a:t>CEi</a:t>
            </a:r>
            <a:r>
              <a:rPr lang="en-US" altLang="en-US" sz="2000" i="1" dirty="0">
                <a:latin typeface="+mj-lt"/>
              </a:rPr>
              <a:t>=Class Expression, OPE=Object Property Expression, DPE=Data Property Expression, DR=Data Range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894191-B7A1-AC9F-0FC5-45880DC935F8}"/>
              </a:ext>
            </a:extLst>
          </p:cNvPr>
          <p:cNvSpPr/>
          <p:nvPr/>
        </p:nvSpPr>
        <p:spPr>
          <a:xfrm>
            <a:off x="6956172" y="2019534"/>
            <a:ext cx="3663210" cy="19073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1218C86-8C86-F26B-6F39-CA0E3C444DDE}"/>
              </a:ext>
            </a:extLst>
          </p:cNvPr>
          <p:cNvSpPr/>
          <p:nvPr/>
        </p:nvSpPr>
        <p:spPr>
          <a:xfrm>
            <a:off x="8174439" y="2626329"/>
            <a:ext cx="1239769" cy="80267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20591B8-858B-AA8F-5BB1-16048071BF32}"/>
              </a:ext>
            </a:extLst>
          </p:cNvPr>
          <p:cNvSpPr/>
          <p:nvPr/>
        </p:nvSpPr>
        <p:spPr>
          <a:xfrm>
            <a:off x="9650756" y="2565556"/>
            <a:ext cx="749843" cy="80267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CB049A6-FC3C-47AF-FC8A-2E172340CAEB}"/>
              </a:ext>
            </a:extLst>
          </p:cNvPr>
          <p:cNvSpPr txBox="1"/>
          <p:nvPr/>
        </p:nvSpPr>
        <p:spPr>
          <a:xfrm>
            <a:off x="7181961" y="2269628"/>
            <a:ext cx="6393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+mj-lt"/>
              </a:rPr>
              <a:t>CE1</a:t>
            </a:r>
            <a:endParaRPr lang="en-GB" dirty="0"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AE2488-BEA1-80CD-9802-5E2CBB1CAF65}"/>
              </a:ext>
            </a:extLst>
          </p:cNvPr>
          <p:cNvSpPr txBox="1"/>
          <p:nvPr/>
        </p:nvSpPr>
        <p:spPr>
          <a:xfrm>
            <a:off x="8602179" y="2315440"/>
            <a:ext cx="6493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+mj-lt"/>
              </a:rPr>
              <a:t>CE2</a:t>
            </a:r>
            <a:endParaRPr lang="en-GB" dirty="0"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69BAEA-FB07-BBE8-8701-8A817F3B8385}"/>
              </a:ext>
            </a:extLst>
          </p:cNvPr>
          <p:cNvSpPr txBox="1"/>
          <p:nvPr/>
        </p:nvSpPr>
        <p:spPr>
          <a:xfrm>
            <a:off x="9808287" y="2214465"/>
            <a:ext cx="6493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+mj-lt"/>
              </a:rPr>
              <a:t>CE3</a:t>
            </a:r>
            <a:endParaRPr lang="en-GB" dirty="0">
              <a:latin typeface="+mj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11A92896-B94E-BCA0-FE54-CF15451E2503}"/>
                  </a:ext>
                </a:extLst>
              </p14:cNvPr>
              <p14:cNvContentPartPr/>
              <p14:nvPr/>
            </p14:nvContentPartPr>
            <p14:xfrm>
              <a:off x="8319123" y="2989449"/>
              <a:ext cx="360" cy="36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11A92896-B94E-BCA0-FE54-CF15451E250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14803" y="2985129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3CBEFA62-0F24-C063-4812-A1E38E7B1035}"/>
                  </a:ext>
                </a:extLst>
              </p14:cNvPr>
              <p14:cNvContentPartPr/>
              <p14:nvPr/>
            </p14:nvContentPartPr>
            <p14:xfrm>
              <a:off x="8442243" y="3202929"/>
              <a:ext cx="360" cy="36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3CBEFA62-0F24-C063-4812-A1E38E7B103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37923" y="3198609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4F41B26C-6354-77DA-D035-3B3DD0283E0B}"/>
                  </a:ext>
                </a:extLst>
              </p14:cNvPr>
              <p14:cNvContentPartPr/>
              <p14:nvPr/>
            </p14:nvContentPartPr>
            <p14:xfrm>
              <a:off x="8291043" y="2922489"/>
              <a:ext cx="360" cy="36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4F41B26C-6354-77DA-D035-3B3DD0283E0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86723" y="2918169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B10D1896-9467-85E4-3D53-DD47EEAA7D37}"/>
                  </a:ext>
                </a:extLst>
              </p14:cNvPr>
              <p14:cNvContentPartPr/>
              <p14:nvPr/>
            </p14:nvContentPartPr>
            <p14:xfrm>
              <a:off x="8913483" y="5104449"/>
              <a:ext cx="360" cy="36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B10D1896-9467-85E4-3D53-DD47EEAA7D3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09163" y="5100129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9AC8912A-FBB1-FC1A-C069-B65A2DBF914C}"/>
                  </a:ext>
                </a:extLst>
              </p14:cNvPr>
              <p14:cNvContentPartPr/>
              <p14:nvPr/>
            </p14:nvContentPartPr>
            <p14:xfrm>
              <a:off x="4128723" y="2984049"/>
              <a:ext cx="360" cy="36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9AC8912A-FBB1-FC1A-C069-B65A2DBF914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24403" y="2979729"/>
                <a:ext cx="9000" cy="900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0626C4BA-7078-B477-741D-F879923FECD5}"/>
              </a:ext>
            </a:extLst>
          </p:cNvPr>
          <p:cNvSpPr/>
          <p:nvPr/>
        </p:nvSpPr>
        <p:spPr>
          <a:xfrm>
            <a:off x="7360079" y="2473929"/>
            <a:ext cx="1239769" cy="130147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1E4F4A-B844-5112-C2D9-AB7B75B3EA6E}"/>
              </a:ext>
            </a:extLst>
          </p:cNvPr>
          <p:cNvSpPr txBox="1"/>
          <p:nvPr/>
        </p:nvSpPr>
        <p:spPr>
          <a:xfrm>
            <a:off x="7409263" y="4167340"/>
            <a:ext cx="30483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b="1" dirty="0">
                <a:solidFill>
                  <a:srgbClr val="246898"/>
                </a:solidFill>
                <a:latin typeface="+mj-lt"/>
              </a:rPr>
              <a:t>not</a:t>
            </a:r>
            <a:r>
              <a:rPr lang="en-GB" altLang="en-US" dirty="0">
                <a:solidFill>
                  <a:srgbClr val="246898"/>
                </a:solidFill>
                <a:latin typeface="+mj-lt"/>
              </a:rPr>
              <a:t> (</a:t>
            </a:r>
            <a:r>
              <a:rPr lang="en-GB" altLang="en-US" dirty="0" err="1">
                <a:solidFill>
                  <a:srgbClr val="246898"/>
                </a:solidFill>
                <a:latin typeface="+mj-lt"/>
              </a:rPr>
              <a:t>y</a:t>
            </a:r>
            <a:r>
              <a:rPr lang="en-GB" altLang="en-US" sz="1800" dirty="0" err="1">
                <a:solidFill>
                  <a:srgbClr val="246898"/>
                </a:solidFill>
                <a:latin typeface="+mj-lt"/>
              </a:rPr>
              <a:t>ago:Trumpeter</a:t>
            </a:r>
            <a:r>
              <a:rPr lang="en-GB" altLang="en-US" sz="1800" dirty="0">
                <a:solidFill>
                  <a:srgbClr val="246898"/>
                </a:solidFill>
                <a:latin typeface="+mj-lt"/>
              </a:rPr>
              <a:t> or </a:t>
            </a:r>
            <a:r>
              <a:rPr lang="en-GB" altLang="en-US" sz="1800" dirty="0" err="1">
                <a:solidFill>
                  <a:srgbClr val="246898"/>
                </a:solidFill>
                <a:latin typeface="+mj-lt"/>
              </a:rPr>
              <a:t>yago:JazzMusician</a:t>
            </a:r>
            <a:r>
              <a:rPr lang="en-GB" altLang="en-US" dirty="0">
                <a:solidFill>
                  <a:srgbClr val="246898"/>
                </a:solidFill>
                <a:latin typeface="+mj-lt"/>
              </a:rPr>
              <a:t>)</a:t>
            </a:r>
            <a:endParaRPr lang="en-GB" dirty="0">
              <a:solidFill>
                <a:srgbClr val="246898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16667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004" y="299328"/>
            <a:ext cx="9895951" cy="103366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OWL: Class Expressions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255" y="1885278"/>
            <a:ext cx="5866923" cy="467818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en-US" sz="2000" dirty="0">
                <a:latin typeface="+mj-lt"/>
              </a:rPr>
              <a:t>CE:=</a:t>
            </a:r>
          </a:p>
          <a:p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ObjectIntersectionOf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</a:t>
            </a: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CE1…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CEn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)</a:t>
            </a: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endParaRPr lang="en-US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r>
              <a:rPr lang="en-GB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ourier New" panose="02070309020205020404" pitchFamily="49" charset="0"/>
              </a:rPr>
              <a:t>ObjectUnionOf</a:t>
            </a: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ourier New" panose="02070309020205020404" pitchFamily="49" charset="0"/>
              </a:rPr>
              <a:t>(</a:t>
            </a: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CE1…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CEn</a:t>
            </a: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ourier New" panose="02070309020205020404" pitchFamily="49" charset="0"/>
              </a:rPr>
              <a:t>)</a:t>
            </a:r>
          </a:p>
          <a:p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ObjectComplementOf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</a:t>
            </a: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CE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) </a:t>
            </a:r>
            <a:endParaRPr lang="en-US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r>
              <a:rPr lang="el-GR" altLang="en-US" sz="2000" dirty="0" err="1">
                <a:latin typeface="+mj-lt"/>
              </a:rPr>
              <a:t>ObjectOneOf</a:t>
            </a:r>
            <a:r>
              <a:rPr lang="el-GR" altLang="en-US" sz="2000" dirty="0">
                <a:latin typeface="+mj-lt"/>
              </a:rPr>
              <a:t>(a1… a</a:t>
            </a:r>
            <a:r>
              <a:rPr lang="en-GB" altLang="en-US" sz="2000" dirty="0">
                <a:latin typeface="+mj-lt"/>
              </a:rPr>
              <a:t>n</a:t>
            </a:r>
            <a:r>
              <a:rPr lang="el-GR" altLang="en-US" sz="2000" dirty="0">
                <a:latin typeface="+mj-lt"/>
              </a:rPr>
              <a:t>)</a:t>
            </a:r>
            <a:endParaRPr lang="en-US" altLang="en-US" sz="2000" dirty="0">
              <a:latin typeface="+mj-lt"/>
            </a:endParaRP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ObjectSomeValuesFrom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</a:t>
            </a:r>
            <a:r>
              <a:rPr lang="en-GB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OPE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n-GB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CE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contains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all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those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individuals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that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are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connected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by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OPE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to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n-US" altLang="en-US" sz="2000" b="1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some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individual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that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is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an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instance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of CE. </a:t>
            </a:r>
            <a:r>
              <a:rPr lang="en-US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n-US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DataSome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ValuesFrom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(DPE1 ...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DPEn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DR)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en-US" altLang="en-US" sz="200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altLang="en-US" sz="2000" i="1" dirty="0">
                <a:latin typeface="+mj-lt"/>
              </a:rPr>
              <a:t>*</a:t>
            </a:r>
            <a:r>
              <a:rPr lang="en-US" altLang="en-US" sz="2000" i="1" dirty="0" err="1">
                <a:latin typeface="+mj-lt"/>
              </a:rPr>
              <a:t>CEi</a:t>
            </a:r>
            <a:r>
              <a:rPr lang="en-US" altLang="en-US" sz="2000" i="1" dirty="0">
                <a:latin typeface="+mj-lt"/>
              </a:rPr>
              <a:t>=Class Expression, OPE=Object Property Expression, DPE=Data Property Expression, DR=Data Range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894191-B7A1-AC9F-0FC5-45880DC935F8}"/>
              </a:ext>
            </a:extLst>
          </p:cNvPr>
          <p:cNvSpPr/>
          <p:nvPr/>
        </p:nvSpPr>
        <p:spPr>
          <a:xfrm>
            <a:off x="6956172" y="2019534"/>
            <a:ext cx="3663210" cy="19073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1218C86-8C86-F26B-6F39-CA0E3C444DDE}"/>
              </a:ext>
            </a:extLst>
          </p:cNvPr>
          <p:cNvSpPr/>
          <p:nvPr/>
        </p:nvSpPr>
        <p:spPr>
          <a:xfrm>
            <a:off x="8174439" y="2626329"/>
            <a:ext cx="1239769" cy="802671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20591B8-858B-AA8F-5BB1-16048071BF32}"/>
              </a:ext>
            </a:extLst>
          </p:cNvPr>
          <p:cNvSpPr/>
          <p:nvPr/>
        </p:nvSpPr>
        <p:spPr>
          <a:xfrm>
            <a:off x="9650756" y="2565556"/>
            <a:ext cx="749843" cy="802671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CB049A6-FC3C-47AF-FC8A-2E172340CAEB}"/>
              </a:ext>
            </a:extLst>
          </p:cNvPr>
          <p:cNvSpPr txBox="1"/>
          <p:nvPr/>
        </p:nvSpPr>
        <p:spPr>
          <a:xfrm>
            <a:off x="7181961" y="2269628"/>
            <a:ext cx="6493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+mj-lt"/>
              </a:rPr>
              <a:t>CE1</a:t>
            </a:r>
            <a:endParaRPr lang="en-GB" dirty="0"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AE2488-BEA1-80CD-9802-5E2CBB1CAF65}"/>
              </a:ext>
            </a:extLst>
          </p:cNvPr>
          <p:cNvSpPr txBox="1"/>
          <p:nvPr/>
        </p:nvSpPr>
        <p:spPr>
          <a:xfrm>
            <a:off x="8602179" y="2315440"/>
            <a:ext cx="6493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+mj-lt"/>
              </a:rPr>
              <a:t>CE2</a:t>
            </a:r>
            <a:endParaRPr lang="en-GB" dirty="0"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69BAEA-FB07-BBE8-8701-8A817F3B8385}"/>
              </a:ext>
            </a:extLst>
          </p:cNvPr>
          <p:cNvSpPr txBox="1"/>
          <p:nvPr/>
        </p:nvSpPr>
        <p:spPr>
          <a:xfrm>
            <a:off x="9808287" y="2214465"/>
            <a:ext cx="6493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+mj-lt"/>
              </a:rPr>
              <a:t>CE3</a:t>
            </a:r>
            <a:endParaRPr lang="en-GB" dirty="0">
              <a:latin typeface="+mj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11A92896-B94E-BCA0-FE54-CF15451E2503}"/>
                  </a:ext>
                </a:extLst>
              </p14:cNvPr>
              <p14:cNvContentPartPr/>
              <p14:nvPr/>
            </p14:nvContentPartPr>
            <p14:xfrm>
              <a:off x="8319123" y="2989449"/>
              <a:ext cx="360" cy="36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11A92896-B94E-BCA0-FE54-CF15451E250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14803" y="2985129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3CBEFA62-0F24-C063-4812-A1E38E7B1035}"/>
                  </a:ext>
                </a:extLst>
              </p14:cNvPr>
              <p14:cNvContentPartPr/>
              <p14:nvPr/>
            </p14:nvContentPartPr>
            <p14:xfrm>
              <a:off x="8442243" y="3202929"/>
              <a:ext cx="360" cy="36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3CBEFA62-0F24-C063-4812-A1E38E7B103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37923" y="3198609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4F41B26C-6354-77DA-D035-3B3DD0283E0B}"/>
                  </a:ext>
                </a:extLst>
              </p14:cNvPr>
              <p14:cNvContentPartPr/>
              <p14:nvPr/>
            </p14:nvContentPartPr>
            <p14:xfrm>
              <a:off x="8291043" y="2922489"/>
              <a:ext cx="360" cy="36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4F41B26C-6354-77DA-D035-3B3DD0283E0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86723" y="2918169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B10D1896-9467-85E4-3D53-DD47EEAA7D37}"/>
                  </a:ext>
                </a:extLst>
              </p14:cNvPr>
              <p14:cNvContentPartPr/>
              <p14:nvPr/>
            </p14:nvContentPartPr>
            <p14:xfrm>
              <a:off x="8913483" y="5104449"/>
              <a:ext cx="360" cy="36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B10D1896-9467-85E4-3D53-DD47EEAA7D3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09163" y="5100129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9AC8912A-FBB1-FC1A-C069-B65A2DBF914C}"/>
                  </a:ext>
                </a:extLst>
              </p14:cNvPr>
              <p14:cNvContentPartPr/>
              <p14:nvPr/>
            </p14:nvContentPartPr>
            <p14:xfrm>
              <a:off x="4128723" y="2984049"/>
              <a:ext cx="360" cy="36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9AC8912A-FBB1-FC1A-C069-B65A2DBF914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24403" y="2979729"/>
                <a:ext cx="9000" cy="900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0626C4BA-7078-B477-741D-F879923FECD5}"/>
              </a:ext>
            </a:extLst>
          </p:cNvPr>
          <p:cNvSpPr/>
          <p:nvPr/>
        </p:nvSpPr>
        <p:spPr>
          <a:xfrm>
            <a:off x="7360079" y="2473929"/>
            <a:ext cx="1239769" cy="1301477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F04776-F0F2-A055-F209-EAA88FADAA41}"/>
              </a:ext>
            </a:extLst>
          </p:cNvPr>
          <p:cNvSpPr txBox="1"/>
          <p:nvPr/>
        </p:nvSpPr>
        <p:spPr>
          <a:xfrm>
            <a:off x="7679827" y="3368227"/>
            <a:ext cx="649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AFCAC7-B14B-B7DA-461B-981AA0767387}"/>
              </a:ext>
            </a:extLst>
          </p:cNvPr>
          <p:cNvSpPr/>
          <p:nvPr/>
        </p:nvSpPr>
        <p:spPr>
          <a:xfrm>
            <a:off x="7668618" y="3511745"/>
            <a:ext cx="72928" cy="100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501211D-25C5-8B10-447F-CF23606140F8}"/>
              </a:ext>
            </a:extLst>
          </p:cNvPr>
          <p:cNvSpPr txBox="1"/>
          <p:nvPr/>
        </p:nvSpPr>
        <p:spPr>
          <a:xfrm>
            <a:off x="8819555" y="3520627"/>
            <a:ext cx="649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a3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F7D6CBA-AE8A-1BD0-BA29-A3E925A98968}"/>
              </a:ext>
            </a:extLst>
          </p:cNvPr>
          <p:cNvSpPr/>
          <p:nvPr/>
        </p:nvSpPr>
        <p:spPr>
          <a:xfrm>
            <a:off x="8808346" y="3664145"/>
            <a:ext cx="72928" cy="100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3BBAEDD-C463-EEF3-A44A-CFF37274AAFF}"/>
              </a:ext>
            </a:extLst>
          </p:cNvPr>
          <p:cNvSpPr txBox="1"/>
          <p:nvPr/>
        </p:nvSpPr>
        <p:spPr>
          <a:xfrm>
            <a:off x="8971955" y="2741797"/>
            <a:ext cx="649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B3C57E4-0634-3733-B426-92F11E45CEFB}"/>
              </a:ext>
            </a:extLst>
          </p:cNvPr>
          <p:cNvSpPr/>
          <p:nvPr/>
        </p:nvSpPr>
        <p:spPr>
          <a:xfrm>
            <a:off x="8960746" y="2885315"/>
            <a:ext cx="72928" cy="100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20F86F-BCD1-6401-C68E-4CB8D11EA509}"/>
              </a:ext>
            </a:extLst>
          </p:cNvPr>
          <p:cNvSpPr txBox="1"/>
          <p:nvPr/>
        </p:nvSpPr>
        <p:spPr>
          <a:xfrm>
            <a:off x="9723674" y="3454244"/>
            <a:ext cx="649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CBBD84E-48C8-7759-D099-CCE1E57894FF}"/>
              </a:ext>
            </a:extLst>
          </p:cNvPr>
          <p:cNvSpPr/>
          <p:nvPr/>
        </p:nvSpPr>
        <p:spPr>
          <a:xfrm>
            <a:off x="9712465" y="3597762"/>
            <a:ext cx="72928" cy="100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619EBF-503E-20C6-1694-9FE54FC54252}"/>
              </a:ext>
            </a:extLst>
          </p:cNvPr>
          <p:cNvSpPr txBox="1"/>
          <p:nvPr/>
        </p:nvSpPr>
        <p:spPr>
          <a:xfrm>
            <a:off x="6956172" y="4301706"/>
            <a:ext cx="4810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46898"/>
                </a:solidFill>
                <a:latin typeface="+mj-lt"/>
              </a:rPr>
              <a:t>Weekdays:</a:t>
            </a:r>
          </a:p>
          <a:p>
            <a:r>
              <a:rPr lang="en-US" dirty="0">
                <a:solidFill>
                  <a:srgbClr val="246898"/>
                </a:solidFill>
                <a:latin typeface="+mj-lt"/>
              </a:rPr>
              <a:t>{Monday, Tuesday, Wednesday, Thursday, Friday}</a:t>
            </a:r>
            <a:endParaRPr lang="en-GB" dirty="0">
              <a:solidFill>
                <a:srgbClr val="246898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2271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4" y="241287"/>
            <a:ext cx="9895951" cy="103366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OWL: Class Expressions</a:t>
            </a: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255" y="1885278"/>
            <a:ext cx="5884710" cy="467818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en-US" sz="2000" dirty="0">
                <a:latin typeface="+mj-lt"/>
              </a:rPr>
              <a:t>CE:=</a:t>
            </a:r>
          </a:p>
          <a:p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ObjectIntersectionOf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</a:t>
            </a: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CE1…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CEn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)</a:t>
            </a: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endParaRPr lang="en-US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r>
              <a:rPr lang="en-GB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ourier New" panose="02070309020205020404" pitchFamily="49" charset="0"/>
              </a:rPr>
              <a:t>ObjectUnionOf</a:t>
            </a: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ourier New" panose="02070309020205020404" pitchFamily="49" charset="0"/>
              </a:rPr>
              <a:t>(</a:t>
            </a: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CE1…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CEn</a:t>
            </a: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ourier New" panose="02070309020205020404" pitchFamily="49" charset="0"/>
              </a:rPr>
              <a:t>)</a:t>
            </a:r>
          </a:p>
          <a:p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ObjectComplementOf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</a:t>
            </a: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CE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) </a:t>
            </a:r>
            <a:endParaRPr lang="en-US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ObjectOneOf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(a1… a</a:t>
            </a: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n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)</a:t>
            </a:r>
            <a:endParaRPr lang="en-US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r>
              <a:rPr lang="el-GR" altLang="en-US" sz="2000" dirty="0" err="1">
                <a:latin typeface="+mj-lt"/>
              </a:rPr>
              <a:t>ObjectSomeValuesFrom</a:t>
            </a:r>
            <a:r>
              <a:rPr lang="el-GR" altLang="en-US" sz="2000" dirty="0">
                <a:latin typeface="+mj-lt"/>
              </a:rPr>
              <a:t>(</a:t>
            </a:r>
            <a:r>
              <a:rPr lang="en-GB" altLang="en-US" sz="2000" dirty="0">
                <a:latin typeface="+mj-lt"/>
              </a:rPr>
              <a:t>OPE</a:t>
            </a:r>
            <a:r>
              <a:rPr lang="el-GR" altLang="en-US" sz="2000" dirty="0">
                <a:latin typeface="+mj-lt"/>
              </a:rPr>
              <a:t> </a:t>
            </a:r>
            <a:r>
              <a:rPr lang="en-GB" altLang="en-US" sz="2000" dirty="0">
                <a:latin typeface="+mj-lt"/>
              </a:rPr>
              <a:t>CE</a:t>
            </a:r>
            <a:r>
              <a:rPr lang="el-GR" altLang="en-US" sz="2000" dirty="0">
                <a:latin typeface="+mj-lt"/>
              </a:rPr>
              <a:t>)</a:t>
            </a:r>
            <a:endParaRPr lang="en-US" altLang="en-US" sz="2000" dirty="0">
              <a:latin typeface="+mj-lt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en-US" sz="2000" dirty="0">
                <a:latin typeface="+mj-lt"/>
              </a:rPr>
              <a:t>(</a:t>
            </a:r>
            <a:r>
              <a:rPr lang="el-GR" altLang="en-US" sz="2000" dirty="0" err="1">
                <a:latin typeface="+mj-lt"/>
              </a:rPr>
              <a:t>contains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all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those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individuals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that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are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connected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by</a:t>
            </a:r>
            <a:r>
              <a:rPr lang="el-GR" altLang="en-US" sz="2000" dirty="0">
                <a:latin typeface="+mj-lt"/>
              </a:rPr>
              <a:t> OPE </a:t>
            </a:r>
            <a:r>
              <a:rPr lang="el-GR" altLang="en-US" sz="2000" dirty="0" err="1">
                <a:latin typeface="+mj-lt"/>
              </a:rPr>
              <a:t>to</a:t>
            </a:r>
            <a:r>
              <a:rPr lang="el-GR" altLang="en-US" sz="2000" dirty="0">
                <a:latin typeface="+mj-lt"/>
              </a:rPr>
              <a:t> </a:t>
            </a:r>
            <a:r>
              <a:rPr lang="en-US" altLang="en-US" sz="2000" b="1" dirty="0">
                <a:latin typeface="+mj-lt"/>
              </a:rPr>
              <a:t>some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individual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that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is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an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instance</a:t>
            </a:r>
            <a:r>
              <a:rPr lang="el-GR" altLang="en-US" sz="2000" dirty="0">
                <a:latin typeface="+mj-lt"/>
              </a:rPr>
              <a:t> of CE. </a:t>
            </a:r>
            <a:r>
              <a:rPr lang="en-US" altLang="en-US" sz="2000" dirty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n-US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DataSome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ValuesFrom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(DPE1 ...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DPEn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DR)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en-US" altLang="en-US" sz="200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altLang="en-US" sz="2000" i="1" dirty="0">
                <a:latin typeface="+mj-lt"/>
              </a:rPr>
              <a:t>*</a:t>
            </a:r>
            <a:r>
              <a:rPr lang="en-US" altLang="en-US" sz="2000" i="1" dirty="0" err="1">
                <a:latin typeface="+mj-lt"/>
              </a:rPr>
              <a:t>CEi</a:t>
            </a:r>
            <a:r>
              <a:rPr lang="en-US" altLang="en-US" sz="2000" i="1" dirty="0">
                <a:latin typeface="+mj-lt"/>
              </a:rPr>
              <a:t>=Class Expression, OPE=Object Property Expression, DPE=Data Property Expression, DR=Data Range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B10D1896-9467-85E4-3D53-DD47EEAA7D37}"/>
                  </a:ext>
                </a:extLst>
              </p14:cNvPr>
              <p14:cNvContentPartPr/>
              <p14:nvPr/>
            </p14:nvContentPartPr>
            <p14:xfrm>
              <a:off x="8913482" y="3195767"/>
              <a:ext cx="45719" cy="45719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B10D1896-9467-85E4-3D53-DD47EEAA7D3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64854" y="2647139"/>
                <a:ext cx="1142975" cy="11429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9AC8912A-FBB1-FC1A-C069-B65A2DBF914C}"/>
                  </a:ext>
                </a:extLst>
              </p14:cNvPr>
              <p14:cNvContentPartPr/>
              <p14:nvPr/>
            </p14:nvContentPartPr>
            <p14:xfrm>
              <a:off x="4128723" y="2984049"/>
              <a:ext cx="360" cy="36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9AC8912A-FBB1-FC1A-C069-B65A2DBF914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24403" y="2979729"/>
                <a:ext cx="9000" cy="9000"/>
              </a:xfrm>
              <a:prstGeom prst="rect">
                <a:avLst/>
              </a:prstGeom>
            </p:spPr>
          </p:pic>
        </mc:Fallback>
      </mc:AlternateContent>
      <p:sp>
        <p:nvSpPr>
          <p:cNvPr id="53" name="Rectangle 52">
            <a:extLst>
              <a:ext uri="{FF2B5EF4-FFF2-40B4-BE49-F238E27FC236}">
                <a16:creationId xmlns:a16="http://schemas.microsoft.com/office/drawing/2014/main" id="{C36A9EB6-C081-7BD8-4288-138A67D589F4}"/>
              </a:ext>
            </a:extLst>
          </p:cNvPr>
          <p:cNvSpPr/>
          <p:nvPr/>
        </p:nvSpPr>
        <p:spPr>
          <a:xfrm>
            <a:off x="7006188" y="2516165"/>
            <a:ext cx="4794748" cy="22811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  <a:latin typeface="+mj-lt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0878C31-DFF0-53F7-5584-3A5F8ACB73F6}"/>
              </a:ext>
            </a:extLst>
          </p:cNvPr>
          <p:cNvSpPr/>
          <p:nvPr/>
        </p:nvSpPr>
        <p:spPr>
          <a:xfrm>
            <a:off x="8851315" y="3005056"/>
            <a:ext cx="1248205" cy="787587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+mj-lt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58FFD4FF-0E08-28A6-80F6-B5A51530C81C}"/>
              </a:ext>
            </a:extLst>
          </p:cNvPr>
          <p:cNvSpPr/>
          <p:nvPr/>
        </p:nvSpPr>
        <p:spPr>
          <a:xfrm>
            <a:off x="10574738" y="3086654"/>
            <a:ext cx="1149302" cy="102683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+mj-lt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2567C76-65BA-7157-11E6-F8211410CEE9}"/>
              </a:ext>
            </a:extLst>
          </p:cNvPr>
          <p:cNvSpPr txBox="1"/>
          <p:nvPr/>
        </p:nvSpPr>
        <p:spPr>
          <a:xfrm>
            <a:off x="7075518" y="2535896"/>
            <a:ext cx="15495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400" dirty="0">
                <a:latin typeface="+mj-lt"/>
              </a:rPr>
              <a:t>:Trumpeter</a:t>
            </a:r>
            <a:endParaRPr lang="en-GB" sz="1400" dirty="0">
              <a:latin typeface="+mj-lt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FED5ECE-FB24-E065-8D62-5FED6C1F7B68}"/>
              </a:ext>
            </a:extLst>
          </p:cNvPr>
          <p:cNvSpPr txBox="1"/>
          <p:nvPr/>
        </p:nvSpPr>
        <p:spPr>
          <a:xfrm>
            <a:off x="8652495" y="2709015"/>
            <a:ext cx="19210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+mj-lt"/>
              </a:rPr>
              <a:t>:J</a:t>
            </a:r>
            <a:r>
              <a:rPr lang="en-GB" sz="1400" dirty="0" err="1">
                <a:latin typeface="+mj-lt"/>
              </a:rPr>
              <a:t>azzConcert</a:t>
            </a:r>
            <a:endParaRPr lang="en-GB" sz="1400" dirty="0">
              <a:latin typeface="+mj-lt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BAF54F7-7484-35B2-4354-73656D68BC61}"/>
              </a:ext>
            </a:extLst>
          </p:cNvPr>
          <p:cNvSpPr txBox="1"/>
          <p:nvPr/>
        </p:nvSpPr>
        <p:spPr>
          <a:xfrm>
            <a:off x="10491229" y="2725679"/>
            <a:ext cx="16442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400" dirty="0">
                <a:latin typeface="+mj-lt"/>
              </a:rPr>
              <a:t>:</a:t>
            </a:r>
            <a:r>
              <a:rPr lang="en-GB" altLang="en-US" sz="1400" dirty="0" err="1">
                <a:latin typeface="+mj-lt"/>
              </a:rPr>
              <a:t>RockConcert</a:t>
            </a:r>
            <a:endParaRPr lang="en-GB" sz="1400" dirty="0">
              <a:latin typeface="+mj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23827DDD-72D3-D749-FC9C-2FCBE665424E}"/>
                  </a:ext>
                </a:extLst>
              </p14:cNvPr>
              <p14:cNvContentPartPr/>
              <p14:nvPr/>
            </p14:nvContentPartPr>
            <p14:xfrm>
              <a:off x="8369139" y="3307733"/>
              <a:ext cx="45719" cy="45719"/>
            </p14:xfrm>
          </p:contentPart>
        </mc:Choice>
        <mc:Fallback xmlns=""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23827DDD-72D3-D749-FC9C-2FCBE665424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20511" y="2759105"/>
                <a:ext cx="1142975" cy="11429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2EFFF0DC-A2EB-7836-9425-7621DFB19972}"/>
                  </a:ext>
                </a:extLst>
              </p14:cNvPr>
              <p14:cNvContentPartPr/>
              <p14:nvPr/>
            </p14:nvContentPartPr>
            <p14:xfrm>
              <a:off x="8492259" y="3521213"/>
              <a:ext cx="45719" cy="45719"/>
            </p14:xfrm>
          </p:contentPart>
        </mc:Choice>
        <mc:Fallback xmlns=""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2EFFF0DC-A2EB-7836-9425-7621DFB1997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43631" y="2972585"/>
                <a:ext cx="1142975" cy="11429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B89C006A-01A8-8274-C7A8-0B4E0B601841}"/>
                  </a:ext>
                </a:extLst>
              </p14:cNvPr>
              <p14:cNvContentPartPr/>
              <p14:nvPr/>
            </p14:nvContentPartPr>
            <p14:xfrm>
              <a:off x="8341059" y="3240773"/>
              <a:ext cx="45719" cy="45719"/>
            </p14:xfrm>
          </p:contentPart>
        </mc:Choice>
        <mc:Fallback xmlns=""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B89C006A-01A8-8274-C7A8-0B4E0B60184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92431" y="2692145"/>
                <a:ext cx="1142975" cy="1142975"/>
              </a:xfrm>
              <a:prstGeom prst="rect">
                <a:avLst/>
              </a:prstGeom>
            </p:spPr>
          </p:pic>
        </mc:Fallback>
      </mc:AlternateContent>
      <p:sp>
        <p:nvSpPr>
          <p:cNvPr id="68" name="Oval 67">
            <a:extLst>
              <a:ext uri="{FF2B5EF4-FFF2-40B4-BE49-F238E27FC236}">
                <a16:creationId xmlns:a16="http://schemas.microsoft.com/office/drawing/2014/main" id="{B33BB2D4-ED6B-0A63-E67E-BEF7C8C0762A}"/>
              </a:ext>
            </a:extLst>
          </p:cNvPr>
          <p:cNvSpPr/>
          <p:nvPr/>
        </p:nvSpPr>
        <p:spPr>
          <a:xfrm>
            <a:off x="7410096" y="2862030"/>
            <a:ext cx="1248205" cy="1277019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6287F9E-ACB9-1A25-EF6D-1D7AC69668C2}"/>
              </a:ext>
            </a:extLst>
          </p:cNvPr>
          <p:cNvSpPr txBox="1"/>
          <p:nvPr/>
        </p:nvSpPr>
        <p:spPr>
          <a:xfrm>
            <a:off x="7729844" y="3738810"/>
            <a:ext cx="653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+mj-lt"/>
                <a:cs typeface="Courier New" panose="02070309020205020404" pitchFamily="49" charset="0"/>
              </a:rPr>
              <a:t>a1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A89C06F-0CCC-A4EF-49A2-BEA0A0AEFF95}"/>
              </a:ext>
            </a:extLst>
          </p:cNvPr>
          <p:cNvSpPr/>
          <p:nvPr/>
        </p:nvSpPr>
        <p:spPr>
          <a:xfrm>
            <a:off x="7718635" y="3877286"/>
            <a:ext cx="73424" cy="99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B5B3781-BAD5-A37A-BACA-AD8736E9626E}"/>
              </a:ext>
            </a:extLst>
          </p:cNvPr>
          <p:cNvSpPr txBox="1"/>
          <p:nvPr/>
        </p:nvSpPr>
        <p:spPr>
          <a:xfrm>
            <a:off x="8932833" y="4144254"/>
            <a:ext cx="653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+mj-lt"/>
                <a:cs typeface="Courier New" panose="02070309020205020404" pitchFamily="49" charset="0"/>
              </a:rPr>
              <a:t>a3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8ECEFC8D-3479-4BFB-E7D6-6819A5DD1FF8}"/>
              </a:ext>
            </a:extLst>
          </p:cNvPr>
          <p:cNvSpPr/>
          <p:nvPr/>
        </p:nvSpPr>
        <p:spPr>
          <a:xfrm>
            <a:off x="8869865" y="4207967"/>
            <a:ext cx="73424" cy="99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BBF7190-E3D6-C6A1-62AC-A6920A8CE82B}"/>
              </a:ext>
            </a:extLst>
          </p:cNvPr>
          <p:cNvSpPr txBox="1"/>
          <p:nvPr/>
        </p:nvSpPr>
        <p:spPr>
          <a:xfrm>
            <a:off x="9085233" y="3100878"/>
            <a:ext cx="508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j-lt"/>
                <a:cs typeface="Courier New" panose="02070309020205020404" pitchFamily="49" charset="0"/>
              </a:rPr>
              <a:t>a2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4C80AFC-C7BE-05BD-2548-2D445CAB4A82}"/>
              </a:ext>
            </a:extLst>
          </p:cNvPr>
          <p:cNvSpPr/>
          <p:nvPr/>
        </p:nvSpPr>
        <p:spPr>
          <a:xfrm>
            <a:off x="9010763" y="3250856"/>
            <a:ext cx="73424" cy="99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cxnSp>
        <p:nvCxnSpPr>
          <p:cNvPr id="77" name="Connector: Curved 76">
            <a:extLst>
              <a:ext uri="{FF2B5EF4-FFF2-40B4-BE49-F238E27FC236}">
                <a16:creationId xmlns:a16="http://schemas.microsoft.com/office/drawing/2014/main" id="{383B7424-F936-E3FA-9111-0F226FF80FB5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094613" y="2961133"/>
            <a:ext cx="576891" cy="1255416"/>
          </a:xfrm>
          <a:prstGeom prst="curvedConnector2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Curved 77">
            <a:extLst>
              <a:ext uri="{FF2B5EF4-FFF2-40B4-BE49-F238E27FC236}">
                <a16:creationId xmlns:a16="http://schemas.microsoft.com/office/drawing/2014/main" id="{928ECE80-792D-2A93-DFD1-FCF0CACE19D5}"/>
              </a:ext>
            </a:extLst>
          </p:cNvPr>
          <p:cNvCxnSpPr>
            <a:cxnSpLocks/>
            <a:stCxn id="72" idx="0"/>
            <a:endCxn id="101" idx="1"/>
          </p:cNvCxnSpPr>
          <p:nvPr/>
        </p:nvCxnSpPr>
        <p:spPr>
          <a:xfrm rot="5400000" flipH="1" flipV="1">
            <a:off x="8867196" y="3348402"/>
            <a:ext cx="898947" cy="820184"/>
          </a:xfrm>
          <a:prstGeom prst="curvedConnector2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5B574164-7B98-0304-F27B-2D236A6E7BA3}"/>
              </a:ext>
            </a:extLst>
          </p:cNvPr>
          <p:cNvSpPr txBox="1"/>
          <p:nvPr/>
        </p:nvSpPr>
        <p:spPr>
          <a:xfrm>
            <a:off x="7500169" y="3397803"/>
            <a:ext cx="120646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050" b="1" dirty="0">
                <a:latin typeface="+mj-lt"/>
              </a:rPr>
              <a:t>:</a:t>
            </a:r>
            <a:r>
              <a:rPr lang="en-GB" altLang="en-US" sz="1050" b="1" dirty="0" err="1">
                <a:latin typeface="+mj-lt"/>
              </a:rPr>
              <a:t>hasPlayedAt</a:t>
            </a:r>
            <a:r>
              <a:rPr lang="en-GB" altLang="en-US" sz="1050" b="1" dirty="0">
                <a:latin typeface="+mj-lt"/>
              </a:rPr>
              <a:t>  </a:t>
            </a:r>
            <a:endParaRPr lang="en-GB" sz="1050" b="1" dirty="0">
              <a:latin typeface="+mj-lt"/>
            </a:endParaRPr>
          </a:p>
        </p:txBody>
      </p:sp>
      <p:cxnSp>
        <p:nvCxnSpPr>
          <p:cNvPr id="89" name="Connector: Curved 88">
            <a:extLst>
              <a:ext uri="{FF2B5EF4-FFF2-40B4-BE49-F238E27FC236}">
                <a16:creationId xmlns:a16="http://schemas.microsoft.com/office/drawing/2014/main" id="{1E1AC8F5-A401-A160-A64E-F0B1124DF17A}"/>
              </a:ext>
            </a:extLst>
          </p:cNvPr>
          <p:cNvCxnSpPr>
            <a:cxnSpLocks/>
            <a:stCxn id="72" idx="0"/>
            <a:endCxn id="91" idx="1"/>
          </p:cNvCxnSpPr>
          <p:nvPr/>
        </p:nvCxnSpPr>
        <p:spPr>
          <a:xfrm rot="5400000" flipH="1" flipV="1">
            <a:off x="9637291" y="2904173"/>
            <a:ext cx="573080" cy="2034508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5ABF2266-DC2A-0329-A54C-2C86FAADC62F}"/>
              </a:ext>
            </a:extLst>
          </p:cNvPr>
          <p:cNvSpPr/>
          <p:nvPr/>
        </p:nvSpPr>
        <p:spPr>
          <a:xfrm>
            <a:off x="10884533" y="3600164"/>
            <a:ext cx="73424" cy="990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D8CA4EB5-E0F9-5BFC-631D-2B6685FDE985}"/>
              </a:ext>
            </a:extLst>
          </p:cNvPr>
          <p:cNvSpPr txBox="1"/>
          <p:nvPr/>
        </p:nvSpPr>
        <p:spPr>
          <a:xfrm>
            <a:off x="10941085" y="3450221"/>
            <a:ext cx="653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j-lt"/>
                <a:cs typeface="Courier New" panose="02070309020205020404" pitchFamily="49" charset="0"/>
              </a:rPr>
              <a:t>a4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0460385-0219-DAB2-A2D3-55C736576D41}"/>
              </a:ext>
            </a:extLst>
          </p:cNvPr>
          <p:cNvSpPr txBox="1"/>
          <p:nvPr/>
        </p:nvSpPr>
        <p:spPr>
          <a:xfrm>
            <a:off x="8676246" y="3412179"/>
            <a:ext cx="120647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050" b="1" dirty="0">
                <a:latin typeface="+mj-lt"/>
              </a:rPr>
              <a:t>:</a:t>
            </a:r>
            <a:r>
              <a:rPr lang="en-GB" altLang="en-US" sz="1050" b="1" dirty="0" err="1">
                <a:latin typeface="+mj-lt"/>
              </a:rPr>
              <a:t>hasPlayedAt</a:t>
            </a:r>
            <a:r>
              <a:rPr lang="en-GB" altLang="en-US" sz="1050" b="1" dirty="0">
                <a:latin typeface="+mj-lt"/>
              </a:rPr>
              <a:t>   </a:t>
            </a:r>
            <a:endParaRPr lang="en-GB" sz="1050" b="1" dirty="0">
              <a:latin typeface="+mj-lt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9C752B70-BD2A-8131-3CB9-2C12772B7EB4}"/>
              </a:ext>
            </a:extLst>
          </p:cNvPr>
          <p:cNvSpPr txBox="1"/>
          <p:nvPr/>
        </p:nvSpPr>
        <p:spPr>
          <a:xfrm>
            <a:off x="9702788" y="3800383"/>
            <a:ext cx="124820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050" b="1" dirty="0">
                <a:latin typeface="+mj-lt"/>
              </a:rPr>
              <a:t>:</a:t>
            </a:r>
            <a:r>
              <a:rPr lang="en-GB" altLang="en-US" sz="1050" b="1" dirty="0" err="1">
                <a:latin typeface="+mj-lt"/>
              </a:rPr>
              <a:t>hasPlayedAt</a:t>
            </a:r>
            <a:r>
              <a:rPr lang="en-GB" altLang="en-US" sz="1050" b="1" dirty="0">
                <a:latin typeface="+mj-lt"/>
              </a:rPr>
              <a:t>   </a:t>
            </a:r>
            <a:endParaRPr lang="en-GB" sz="1050" b="1" dirty="0">
              <a:latin typeface="+mj-lt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8D364ACE-935D-BC1E-8164-2B8C42CA1B7E}"/>
              </a:ext>
            </a:extLst>
          </p:cNvPr>
          <p:cNvSpPr txBox="1"/>
          <p:nvPr/>
        </p:nvSpPr>
        <p:spPr>
          <a:xfrm>
            <a:off x="7909597" y="5075548"/>
            <a:ext cx="40696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46898"/>
                </a:solidFill>
                <a:latin typeface="+mj-lt"/>
              </a:rPr>
              <a:t>:</a:t>
            </a:r>
            <a:r>
              <a:rPr lang="en-GB" dirty="0" err="1">
                <a:solidFill>
                  <a:srgbClr val="246898"/>
                </a:solidFill>
                <a:latin typeface="+mj-lt"/>
              </a:rPr>
              <a:t>hasPlayedAt</a:t>
            </a:r>
            <a:r>
              <a:rPr lang="en-GB" dirty="0">
                <a:solidFill>
                  <a:srgbClr val="246898"/>
                </a:solidFill>
                <a:latin typeface="+mj-lt"/>
              </a:rPr>
              <a:t> </a:t>
            </a:r>
            <a:r>
              <a:rPr lang="en-GB" b="1" dirty="0">
                <a:solidFill>
                  <a:srgbClr val="246898"/>
                </a:solidFill>
                <a:latin typeface="+mj-lt"/>
              </a:rPr>
              <a:t>some</a:t>
            </a:r>
            <a:r>
              <a:rPr lang="en-GB" dirty="0">
                <a:solidFill>
                  <a:srgbClr val="246898"/>
                </a:solidFill>
                <a:latin typeface="+mj-lt"/>
              </a:rPr>
              <a:t> :</a:t>
            </a:r>
            <a:r>
              <a:rPr lang="en-GB" dirty="0" err="1">
                <a:solidFill>
                  <a:srgbClr val="246898"/>
                </a:solidFill>
                <a:latin typeface="+mj-lt"/>
              </a:rPr>
              <a:t>JazzConcert</a:t>
            </a:r>
            <a:endParaRPr lang="en-GB" dirty="0">
              <a:solidFill>
                <a:srgbClr val="246898"/>
              </a:solidFill>
              <a:latin typeface="+mj-lt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0D9962E9-B99C-0D27-0070-D67716BFBFF2}"/>
              </a:ext>
            </a:extLst>
          </p:cNvPr>
          <p:cNvSpPr txBox="1"/>
          <p:nvPr/>
        </p:nvSpPr>
        <p:spPr>
          <a:xfrm>
            <a:off x="9732219" y="3103752"/>
            <a:ext cx="508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j-lt"/>
                <a:cs typeface="Courier New" panose="02070309020205020404" pitchFamily="49" charset="0"/>
              </a:rPr>
              <a:t>a5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ABA41E7F-06C5-E39D-9DE6-B2AA5045D509}"/>
              </a:ext>
            </a:extLst>
          </p:cNvPr>
          <p:cNvSpPr/>
          <p:nvPr/>
        </p:nvSpPr>
        <p:spPr>
          <a:xfrm>
            <a:off x="9726761" y="3259481"/>
            <a:ext cx="73424" cy="99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621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02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OWL: Class Expressions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255" y="1885278"/>
            <a:ext cx="6580314" cy="467818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en-US" sz="2000" dirty="0">
                <a:latin typeface="+mj-lt"/>
              </a:rPr>
              <a:t>CE:=</a:t>
            </a:r>
          </a:p>
          <a:p>
            <a:r>
              <a:rPr lang="el-GR" altLang="en-US" sz="2000" dirty="0" err="1">
                <a:latin typeface="+mj-lt"/>
              </a:rPr>
              <a:t>Object</a:t>
            </a:r>
            <a:r>
              <a:rPr lang="en-US" altLang="en-US" sz="2000" dirty="0">
                <a:latin typeface="+mj-lt"/>
              </a:rPr>
              <a:t>All</a:t>
            </a:r>
            <a:r>
              <a:rPr lang="el-GR" altLang="en-US" sz="2000" dirty="0" err="1">
                <a:latin typeface="+mj-lt"/>
              </a:rPr>
              <a:t>ValuesFrom</a:t>
            </a:r>
            <a:r>
              <a:rPr lang="el-GR" altLang="en-US" sz="2000" dirty="0">
                <a:latin typeface="+mj-lt"/>
              </a:rPr>
              <a:t>(</a:t>
            </a:r>
            <a:r>
              <a:rPr lang="en-GB" altLang="en-US" sz="2000" dirty="0">
                <a:latin typeface="+mj-lt"/>
              </a:rPr>
              <a:t>OPE</a:t>
            </a:r>
            <a:r>
              <a:rPr lang="el-GR" altLang="en-US" sz="2000" dirty="0">
                <a:latin typeface="+mj-lt"/>
              </a:rPr>
              <a:t> </a:t>
            </a:r>
            <a:r>
              <a:rPr lang="en-GB" altLang="en-US" sz="2000" dirty="0">
                <a:latin typeface="+mj-lt"/>
              </a:rPr>
              <a:t>CE</a:t>
            </a:r>
            <a:r>
              <a:rPr lang="el-GR" altLang="en-US" sz="2000" dirty="0">
                <a:latin typeface="+mj-lt"/>
              </a:rPr>
              <a:t>)</a:t>
            </a:r>
            <a:endParaRPr lang="en-US" altLang="en-US" sz="2000" dirty="0">
              <a:latin typeface="+mj-lt"/>
            </a:endParaRPr>
          </a:p>
          <a:p>
            <a:pPr marL="0" indent="0">
              <a:buNone/>
            </a:pPr>
            <a:r>
              <a:rPr lang="en-US" altLang="en-US" sz="2000" dirty="0">
                <a:latin typeface="+mj-lt"/>
              </a:rPr>
              <a:t>(</a:t>
            </a:r>
            <a:r>
              <a:rPr lang="el-GR" altLang="en-US" sz="2000" dirty="0" err="1">
                <a:latin typeface="+mj-lt"/>
              </a:rPr>
              <a:t>contains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all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those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individuals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that</a:t>
            </a:r>
            <a:r>
              <a:rPr lang="el-GR" altLang="en-US" sz="2000" dirty="0">
                <a:latin typeface="+mj-lt"/>
              </a:rPr>
              <a:t> </a:t>
            </a:r>
            <a:r>
              <a:rPr lang="en-US" altLang="en-US" sz="2000" b="1" dirty="0">
                <a:latin typeface="+mj-lt"/>
              </a:rPr>
              <a:t>if</a:t>
            </a:r>
            <a:r>
              <a:rPr lang="en-US" altLang="en-US" sz="2000" dirty="0">
                <a:latin typeface="+mj-lt"/>
              </a:rPr>
              <a:t> they are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connected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by</a:t>
            </a:r>
            <a:r>
              <a:rPr lang="el-GR" altLang="en-US" sz="2000" dirty="0">
                <a:latin typeface="+mj-lt"/>
              </a:rPr>
              <a:t> OPE</a:t>
            </a:r>
            <a:r>
              <a:rPr lang="en-US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to</a:t>
            </a:r>
            <a:r>
              <a:rPr lang="el-GR" altLang="en-US" sz="2000" dirty="0">
                <a:latin typeface="+mj-lt"/>
              </a:rPr>
              <a:t> </a:t>
            </a:r>
            <a:r>
              <a:rPr lang="en-US" altLang="en-US" sz="2000" dirty="0">
                <a:latin typeface="+mj-lt"/>
              </a:rPr>
              <a:t>any </a:t>
            </a:r>
            <a:r>
              <a:rPr lang="el-GR" altLang="en-US" sz="2000" dirty="0" err="1">
                <a:latin typeface="+mj-lt"/>
              </a:rPr>
              <a:t>individual</a:t>
            </a:r>
            <a:r>
              <a:rPr lang="en-US" altLang="en-US" sz="2000" dirty="0">
                <a:latin typeface="+mj-lt"/>
              </a:rPr>
              <a:t>s, then these </a:t>
            </a:r>
            <a:r>
              <a:rPr lang="el-GR" altLang="en-US" sz="2000" dirty="0" err="1">
                <a:latin typeface="+mj-lt"/>
              </a:rPr>
              <a:t>individual</a:t>
            </a:r>
            <a:r>
              <a:rPr lang="en-US" altLang="en-US" sz="2000" dirty="0">
                <a:latin typeface="+mj-lt"/>
              </a:rPr>
              <a:t>s</a:t>
            </a:r>
            <a:r>
              <a:rPr lang="el-GR" altLang="en-US" sz="2000" dirty="0">
                <a:latin typeface="+mj-lt"/>
              </a:rPr>
              <a:t> </a:t>
            </a:r>
            <a:r>
              <a:rPr lang="en-US" altLang="en-US" sz="2000" dirty="0">
                <a:latin typeface="+mj-lt"/>
              </a:rPr>
              <a:t>are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instance</a:t>
            </a:r>
            <a:r>
              <a:rPr lang="en-US" altLang="en-US" sz="2000" dirty="0">
                <a:latin typeface="+mj-lt"/>
              </a:rPr>
              <a:t>s</a:t>
            </a:r>
            <a:r>
              <a:rPr lang="el-GR" altLang="en-US" sz="2000" dirty="0">
                <a:latin typeface="+mj-lt"/>
              </a:rPr>
              <a:t> of </a:t>
            </a:r>
            <a:r>
              <a:rPr lang="en-US" altLang="en-US" sz="2000" b="1" dirty="0">
                <a:latin typeface="+mj-lt"/>
              </a:rPr>
              <a:t>only </a:t>
            </a:r>
            <a:r>
              <a:rPr lang="el-GR" altLang="en-US" sz="2000" dirty="0">
                <a:latin typeface="+mj-lt"/>
              </a:rPr>
              <a:t>CE.</a:t>
            </a:r>
            <a:r>
              <a:rPr lang="en-US" altLang="en-US" sz="2000" dirty="0">
                <a:latin typeface="+mj-lt"/>
              </a:rPr>
              <a:t>)</a:t>
            </a:r>
            <a:r>
              <a:rPr lang="el-GR" altLang="en-US" sz="2000" dirty="0">
                <a:latin typeface="+mj-lt"/>
              </a:rPr>
              <a:t> </a:t>
            </a:r>
            <a:endParaRPr lang="en-US" altLang="en-US" sz="2000" dirty="0">
              <a:latin typeface="+mj-lt"/>
            </a:endParaRPr>
          </a:p>
          <a:p>
            <a:r>
              <a:rPr lang="en-US" altLang="en-US" sz="2000" dirty="0" err="1">
                <a:solidFill>
                  <a:schemeClr val="bg1">
                    <a:lumMod val="75000"/>
                  </a:schemeClr>
                </a:solidFill>
                <a:latin typeface="+mj-lt"/>
              </a:rPr>
              <a:t>DataAll</a:t>
            </a:r>
            <a:r>
              <a:rPr lang="el-GR" altLang="en-US" sz="2000" dirty="0" err="1">
                <a:solidFill>
                  <a:schemeClr val="bg1">
                    <a:lumMod val="75000"/>
                  </a:schemeClr>
                </a:solidFill>
                <a:latin typeface="+mj-lt"/>
              </a:rPr>
              <a:t>ValuesFrom</a:t>
            </a:r>
            <a:r>
              <a:rPr lang="el-GR" altLang="en-US" sz="2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(DPE1 ... </a:t>
            </a:r>
            <a:r>
              <a:rPr lang="el-GR" altLang="en-US" sz="2000" dirty="0" err="1">
                <a:solidFill>
                  <a:schemeClr val="bg1">
                    <a:lumMod val="75000"/>
                  </a:schemeClr>
                </a:solidFill>
                <a:latin typeface="+mj-lt"/>
              </a:rPr>
              <a:t>DPEn</a:t>
            </a:r>
            <a:r>
              <a:rPr lang="el-GR" altLang="en-US" sz="2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 DR)</a:t>
            </a:r>
            <a:endParaRPr lang="en-US" altLang="en-US" sz="20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ObjectMinCardinality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(n OPE CE)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DataMinCardinality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(n DPE DR)</a:t>
            </a:r>
            <a:endParaRPr lang="el-GR" altLang="en-US" sz="22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ObjectMaxCardinality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(2 a:hasPet) </a:t>
            </a: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ObjectExactCardinality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(1 a:hasPet a:Dog)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endParaRPr lang="en-US" altLang="en-US" sz="2000" dirty="0">
              <a:latin typeface="Courier New" panose="020703090202050204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3E6B5358-9230-EED3-703C-CEE04AB8E896}"/>
                  </a:ext>
                </a:extLst>
              </p14:cNvPr>
              <p14:cNvContentPartPr/>
              <p14:nvPr/>
            </p14:nvContentPartPr>
            <p14:xfrm>
              <a:off x="9091763" y="3040490"/>
              <a:ext cx="45719" cy="45719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3E6B5358-9230-EED3-703C-CEE04AB8E89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43135" y="2491862"/>
                <a:ext cx="1142975" cy="1142975"/>
              </a:xfrm>
              <a:prstGeom prst="rect">
                <a:avLst/>
              </a:prstGeom>
            </p:spPr>
          </p:pic>
        </mc:Fallback>
      </mc:AlternateContent>
      <p:sp>
        <p:nvSpPr>
          <p:cNvPr id="47" name="Rectangle 46">
            <a:extLst>
              <a:ext uri="{FF2B5EF4-FFF2-40B4-BE49-F238E27FC236}">
                <a16:creationId xmlns:a16="http://schemas.microsoft.com/office/drawing/2014/main" id="{4E33C2D6-0520-8A81-98A8-E556AFD046E6}"/>
              </a:ext>
            </a:extLst>
          </p:cNvPr>
          <p:cNvSpPr/>
          <p:nvPr/>
        </p:nvSpPr>
        <p:spPr>
          <a:xfrm>
            <a:off x="7184469" y="2360888"/>
            <a:ext cx="4794748" cy="22811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  <a:latin typeface="+mj-lt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789CAD18-426D-8080-E161-4691BE34E8ED}"/>
              </a:ext>
            </a:extLst>
          </p:cNvPr>
          <p:cNvSpPr/>
          <p:nvPr/>
        </p:nvSpPr>
        <p:spPr>
          <a:xfrm>
            <a:off x="9029596" y="2849779"/>
            <a:ext cx="1248205" cy="787587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+mj-lt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ED41DE93-E7E7-01AE-18AA-F75E56AFF5DB}"/>
              </a:ext>
            </a:extLst>
          </p:cNvPr>
          <p:cNvSpPr/>
          <p:nvPr/>
        </p:nvSpPr>
        <p:spPr>
          <a:xfrm>
            <a:off x="10753019" y="2931377"/>
            <a:ext cx="1149302" cy="102683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+mj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D5058FC-9E35-1DA9-0E3F-91A5335D7A82}"/>
              </a:ext>
            </a:extLst>
          </p:cNvPr>
          <p:cNvSpPr txBox="1"/>
          <p:nvPr/>
        </p:nvSpPr>
        <p:spPr>
          <a:xfrm>
            <a:off x="7253799" y="2380619"/>
            <a:ext cx="15495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400" dirty="0">
                <a:latin typeface="+mj-lt"/>
              </a:rPr>
              <a:t>:Trumpeter</a:t>
            </a:r>
            <a:endParaRPr lang="en-GB" sz="1400" dirty="0">
              <a:latin typeface="+mj-lt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B2DF350-1C07-C552-7FD2-7BB51C0727FD}"/>
              </a:ext>
            </a:extLst>
          </p:cNvPr>
          <p:cNvSpPr txBox="1"/>
          <p:nvPr/>
        </p:nvSpPr>
        <p:spPr>
          <a:xfrm>
            <a:off x="8830776" y="2553738"/>
            <a:ext cx="19210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+mj-lt"/>
              </a:rPr>
              <a:t>:J</a:t>
            </a:r>
            <a:r>
              <a:rPr lang="en-GB" sz="1400" dirty="0" err="1">
                <a:latin typeface="+mj-lt"/>
              </a:rPr>
              <a:t>azzConcert</a:t>
            </a:r>
            <a:endParaRPr lang="en-GB" sz="1400" dirty="0">
              <a:latin typeface="+mj-lt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BC83E2D-8540-C65E-240E-F2449EFCCCA5}"/>
              </a:ext>
            </a:extLst>
          </p:cNvPr>
          <p:cNvSpPr txBox="1"/>
          <p:nvPr/>
        </p:nvSpPr>
        <p:spPr>
          <a:xfrm>
            <a:off x="10669510" y="2570402"/>
            <a:ext cx="16442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400" dirty="0">
                <a:latin typeface="+mj-lt"/>
              </a:rPr>
              <a:t>:</a:t>
            </a:r>
            <a:r>
              <a:rPr lang="en-GB" altLang="en-US" sz="1400" dirty="0" err="1">
                <a:latin typeface="+mj-lt"/>
              </a:rPr>
              <a:t>RockConcert</a:t>
            </a:r>
            <a:endParaRPr lang="en-GB" sz="1400" dirty="0">
              <a:latin typeface="+mj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F981D221-EC5D-EFFF-2B97-A1F7B8794A3B}"/>
                  </a:ext>
                </a:extLst>
              </p14:cNvPr>
              <p14:cNvContentPartPr/>
              <p14:nvPr/>
            </p14:nvContentPartPr>
            <p14:xfrm>
              <a:off x="8547420" y="3152456"/>
              <a:ext cx="45719" cy="45719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F981D221-EC5D-EFFF-2B97-A1F7B8794A3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98792" y="2603828"/>
                <a:ext cx="1142975" cy="11429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EFD8B852-198C-3A0D-501D-9868E515B665}"/>
                  </a:ext>
                </a:extLst>
              </p14:cNvPr>
              <p14:cNvContentPartPr/>
              <p14:nvPr/>
            </p14:nvContentPartPr>
            <p14:xfrm>
              <a:off x="8670540" y="3365936"/>
              <a:ext cx="45719" cy="45719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EFD8B852-198C-3A0D-501D-9868E515B66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21912" y="2817308"/>
                <a:ext cx="1142975" cy="11429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9CD7DA35-FD06-D7AA-DA0E-C9A3DFC1DA07}"/>
                  </a:ext>
                </a:extLst>
              </p14:cNvPr>
              <p14:cNvContentPartPr/>
              <p14:nvPr/>
            </p14:nvContentPartPr>
            <p14:xfrm>
              <a:off x="8519340" y="3085496"/>
              <a:ext cx="45719" cy="45719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9CD7DA35-FD06-D7AA-DA0E-C9A3DFC1DA0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70712" y="2536868"/>
                <a:ext cx="1142975" cy="1142975"/>
              </a:xfrm>
              <a:prstGeom prst="rect">
                <a:avLst/>
              </a:prstGeom>
            </p:spPr>
          </p:pic>
        </mc:Fallback>
      </mc:AlternateContent>
      <p:sp>
        <p:nvSpPr>
          <p:cNvPr id="56" name="Oval 55">
            <a:extLst>
              <a:ext uri="{FF2B5EF4-FFF2-40B4-BE49-F238E27FC236}">
                <a16:creationId xmlns:a16="http://schemas.microsoft.com/office/drawing/2014/main" id="{3DA5F10E-BCDE-871A-FE2D-CF414A668E6A}"/>
              </a:ext>
            </a:extLst>
          </p:cNvPr>
          <p:cNvSpPr/>
          <p:nvPr/>
        </p:nvSpPr>
        <p:spPr>
          <a:xfrm>
            <a:off x="7588377" y="2706753"/>
            <a:ext cx="1248205" cy="1277019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99D0100-B043-628A-9235-1369C08E305D}"/>
              </a:ext>
            </a:extLst>
          </p:cNvPr>
          <p:cNvSpPr txBox="1"/>
          <p:nvPr/>
        </p:nvSpPr>
        <p:spPr>
          <a:xfrm>
            <a:off x="7908125" y="3583533"/>
            <a:ext cx="653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+mj-lt"/>
                <a:cs typeface="Courier New" panose="02070309020205020404" pitchFamily="49" charset="0"/>
              </a:rPr>
              <a:t>a1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2F10322-476D-CB16-F0DC-60C5557AD375}"/>
              </a:ext>
            </a:extLst>
          </p:cNvPr>
          <p:cNvSpPr/>
          <p:nvPr/>
        </p:nvSpPr>
        <p:spPr>
          <a:xfrm>
            <a:off x="7896916" y="3722009"/>
            <a:ext cx="73424" cy="99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C6582F5-A43F-53E7-A96E-E06CFDB08811}"/>
              </a:ext>
            </a:extLst>
          </p:cNvPr>
          <p:cNvSpPr txBox="1"/>
          <p:nvPr/>
        </p:nvSpPr>
        <p:spPr>
          <a:xfrm>
            <a:off x="9111114" y="3988977"/>
            <a:ext cx="653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+mj-lt"/>
                <a:cs typeface="Courier New" panose="02070309020205020404" pitchFamily="49" charset="0"/>
              </a:rPr>
              <a:t>a3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9616DC7-5A6A-9C18-28DB-B49E563B61F3}"/>
              </a:ext>
            </a:extLst>
          </p:cNvPr>
          <p:cNvSpPr/>
          <p:nvPr/>
        </p:nvSpPr>
        <p:spPr>
          <a:xfrm>
            <a:off x="9048146" y="4052690"/>
            <a:ext cx="73424" cy="99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CC5C544-EADA-0EA6-12D5-ABF36C220295}"/>
              </a:ext>
            </a:extLst>
          </p:cNvPr>
          <p:cNvSpPr txBox="1"/>
          <p:nvPr/>
        </p:nvSpPr>
        <p:spPr>
          <a:xfrm>
            <a:off x="9305346" y="2945601"/>
            <a:ext cx="508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j-lt"/>
                <a:cs typeface="Courier New" panose="02070309020205020404" pitchFamily="49" charset="0"/>
              </a:rPr>
              <a:t>a2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14960FD-E279-38BC-FD35-77618D9D7EE8}"/>
              </a:ext>
            </a:extLst>
          </p:cNvPr>
          <p:cNvSpPr/>
          <p:nvPr/>
        </p:nvSpPr>
        <p:spPr>
          <a:xfrm>
            <a:off x="9212948" y="3095579"/>
            <a:ext cx="73424" cy="9907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cxnSp>
        <p:nvCxnSpPr>
          <p:cNvPr id="63" name="Connector: Curved 62">
            <a:extLst>
              <a:ext uri="{FF2B5EF4-FFF2-40B4-BE49-F238E27FC236}">
                <a16:creationId xmlns:a16="http://schemas.microsoft.com/office/drawing/2014/main" id="{EC029F55-8C5C-76FF-F0D4-A0E7DBDCC3F7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272894" y="2805856"/>
            <a:ext cx="576891" cy="1255416"/>
          </a:xfrm>
          <a:prstGeom prst="curvedConnector2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or: Curved 63">
            <a:extLst>
              <a:ext uri="{FF2B5EF4-FFF2-40B4-BE49-F238E27FC236}">
                <a16:creationId xmlns:a16="http://schemas.microsoft.com/office/drawing/2014/main" id="{9841C555-EA5E-C730-C514-1C7028438B61}"/>
              </a:ext>
            </a:extLst>
          </p:cNvPr>
          <p:cNvCxnSpPr>
            <a:cxnSpLocks/>
            <a:stCxn id="60" idx="0"/>
            <a:endCxn id="73" idx="1"/>
          </p:cNvCxnSpPr>
          <p:nvPr/>
        </p:nvCxnSpPr>
        <p:spPr>
          <a:xfrm rot="5400000" flipH="1" flipV="1">
            <a:off x="9045477" y="3193125"/>
            <a:ext cx="898947" cy="820184"/>
          </a:xfrm>
          <a:prstGeom prst="curvedConnector2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8C2AB121-7BC4-5834-2BE0-84A1795F1AE6}"/>
              </a:ext>
            </a:extLst>
          </p:cNvPr>
          <p:cNvSpPr txBox="1"/>
          <p:nvPr/>
        </p:nvSpPr>
        <p:spPr>
          <a:xfrm>
            <a:off x="7678450" y="3242526"/>
            <a:ext cx="120646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050" b="1" dirty="0">
                <a:latin typeface="+mj-lt"/>
              </a:rPr>
              <a:t>:</a:t>
            </a:r>
            <a:r>
              <a:rPr lang="en-GB" altLang="en-US" sz="1050" b="1" dirty="0" err="1">
                <a:latin typeface="+mj-lt"/>
              </a:rPr>
              <a:t>hasPlayedAt</a:t>
            </a:r>
            <a:r>
              <a:rPr lang="en-GB" altLang="en-US" sz="1050" b="1" dirty="0">
                <a:latin typeface="+mj-lt"/>
              </a:rPr>
              <a:t>  </a:t>
            </a:r>
            <a:endParaRPr lang="en-GB" sz="1050" b="1" dirty="0">
              <a:latin typeface="+mj-lt"/>
            </a:endParaRPr>
          </a:p>
        </p:txBody>
      </p:sp>
      <p:cxnSp>
        <p:nvCxnSpPr>
          <p:cNvPr id="66" name="Connector: Curved 65">
            <a:extLst>
              <a:ext uri="{FF2B5EF4-FFF2-40B4-BE49-F238E27FC236}">
                <a16:creationId xmlns:a16="http://schemas.microsoft.com/office/drawing/2014/main" id="{FA4A413E-7A6A-DC2B-0D4F-A875AC81113F}"/>
              </a:ext>
            </a:extLst>
          </p:cNvPr>
          <p:cNvCxnSpPr>
            <a:cxnSpLocks/>
            <a:stCxn id="60" idx="0"/>
            <a:endCxn id="67" idx="1"/>
          </p:cNvCxnSpPr>
          <p:nvPr/>
        </p:nvCxnSpPr>
        <p:spPr>
          <a:xfrm rot="5400000" flipH="1" flipV="1">
            <a:off x="9794704" y="2784580"/>
            <a:ext cx="558264" cy="1977956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E2AC658D-AE08-EC0B-E847-A3CB00223B3C}"/>
              </a:ext>
            </a:extLst>
          </p:cNvPr>
          <p:cNvSpPr/>
          <p:nvPr/>
        </p:nvSpPr>
        <p:spPr>
          <a:xfrm>
            <a:off x="11062814" y="3444887"/>
            <a:ext cx="73424" cy="9907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844A0B8-37A3-B0E8-05CD-98C397EDD8A2}"/>
              </a:ext>
            </a:extLst>
          </p:cNvPr>
          <p:cNvSpPr txBox="1"/>
          <p:nvPr/>
        </p:nvSpPr>
        <p:spPr>
          <a:xfrm>
            <a:off x="11107413" y="3294944"/>
            <a:ext cx="653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j-lt"/>
                <a:cs typeface="Courier New" panose="02070309020205020404" pitchFamily="49" charset="0"/>
              </a:rPr>
              <a:t>a4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1D7ED0C-E848-6D52-75CB-1F6F20DCEB4C}"/>
              </a:ext>
            </a:extLst>
          </p:cNvPr>
          <p:cNvSpPr txBox="1"/>
          <p:nvPr/>
        </p:nvSpPr>
        <p:spPr>
          <a:xfrm>
            <a:off x="8854527" y="3256902"/>
            <a:ext cx="120647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050" b="1" dirty="0">
                <a:latin typeface="+mj-lt"/>
              </a:rPr>
              <a:t>:</a:t>
            </a:r>
            <a:r>
              <a:rPr lang="en-GB" altLang="en-US" sz="1050" b="1" dirty="0" err="1">
                <a:latin typeface="+mj-lt"/>
              </a:rPr>
              <a:t>hasPlayedAt</a:t>
            </a:r>
            <a:r>
              <a:rPr lang="en-GB" altLang="en-US" sz="1050" b="1" dirty="0">
                <a:latin typeface="+mj-lt"/>
              </a:rPr>
              <a:t>   </a:t>
            </a:r>
            <a:endParaRPr lang="en-GB" sz="1050" b="1" dirty="0">
              <a:latin typeface="+mj-lt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F9BA0DC-59BF-FA5D-B51F-4C30E450338D}"/>
              </a:ext>
            </a:extLst>
          </p:cNvPr>
          <p:cNvSpPr txBox="1"/>
          <p:nvPr/>
        </p:nvSpPr>
        <p:spPr>
          <a:xfrm>
            <a:off x="9881069" y="3645106"/>
            <a:ext cx="124820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050" b="1" dirty="0">
                <a:latin typeface="+mj-lt"/>
              </a:rPr>
              <a:t>:</a:t>
            </a:r>
            <a:r>
              <a:rPr lang="en-GB" altLang="en-US" sz="1050" b="1" dirty="0" err="1">
                <a:latin typeface="+mj-lt"/>
              </a:rPr>
              <a:t>hasPlayedAt</a:t>
            </a:r>
            <a:r>
              <a:rPr lang="en-GB" altLang="en-US" sz="1050" b="1" dirty="0">
                <a:latin typeface="+mj-lt"/>
              </a:rPr>
              <a:t>   </a:t>
            </a:r>
            <a:endParaRPr lang="en-GB" sz="1050" b="1" dirty="0">
              <a:latin typeface="+mj-lt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E2A259A-D577-6151-781E-0FF8274F0AF6}"/>
              </a:ext>
            </a:extLst>
          </p:cNvPr>
          <p:cNvSpPr txBox="1"/>
          <p:nvPr/>
        </p:nvSpPr>
        <p:spPr>
          <a:xfrm>
            <a:off x="8087878" y="4920271"/>
            <a:ext cx="40696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46898"/>
                </a:solidFill>
                <a:latin typeface="+mj-lt"/>
              </a:rPr>
              <a:t>:</a:t>
            </a:r>
            <a:r>
              <a:rPr lang="en-GB" dirty="0" err="1">
                <a:solidFill>
                  <a:srgbClr val="246898"/>
                </a:solidFill>
                <a:latin typeface="+mj-lt"/>
              </a:rPr>
              <a:t>hasPlayedAt</a:t>
            </a:r>
            <a:r>
              <a:rPr lang="en-GB" dirty="0">
                <a:solidFill>
                  <a:srgbClr val="246898"/>
                </a:solidFill>
                <a:latin typeface="+mj-lt"/>
              </a:rPr>
              <a:t> </a:t>
            </a:r>
            <a:r>
              <a:rPr lang="en-GB" b="1" dirty="0">
                <a:solidFill>
                  <a:srgbClr val="246898"/>
                </a:solidFill>
                <a:latin typeface="+mj-lt"/>
              </a:rPr>
              <a:t>only</a:t>
            </a:r>
            <a:r>
              <a:rPr lang="en-GB" dirty="0">
                <a:solidFill>
                  <a:srgbClr val="246898"/>
                </a:solidFill>
                <a:latin typeface="+mj-lt"/>
              </a:rPr>
              <a:t> :</a:t>
            </a:r>
            <a:r>
              <a:rPr lang="en-GB" dirty="0" err="1">
                <a:solidFill>
                  <a:srgbClr val="246898"/>
                </a:solidFill>
                <a:latin typeface="+mj-lt"/>
              </a:rPr>
              <a:t>JazzConcert</a:t>
            </a:r>
            <a:endParaRPr lang="en-GB" dirty="0">
              <a:solidFill>
                <a:srgbClr val="246898"/>
              </a:solidFill>
              <a:latin typeface="+mj-lt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CB9890A-D7C6-3E99-D843-E023C856072B}"/>
              </a:ext>
            </a:extLst>
          </p:cNvPr>
          <p:cNvSpPr txBox="1"/>
          <p:nvPr/>
        </p:nvSpPr>
        <p:spPr>
          <a:xfrm>
            <a:off x="10047958" y="2948475"/>
            <a:ext cx="508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j-lt"/>
                <a:cs typeface="Courier New" panose="02070309020205020404" pitchFamily="49" charset="0"/>
              </a:rPr>
              <a:t>a5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A03E826-1173-5C9C-A517-468E4DB71C0A}"/>
              </a:ext>
            </a:extLst>
          </p:cNvPr>
          <p:cNvSpPr/>
          <p:nvPr/>
        </p:nvSpPr>
        <p:spPr>
          <a:xfrm>
            <a:off x="9905042" y="3104204"/>
            <a:ext cx="73424" cy="9907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7C2DCB0-C1C6-0333-C108-54A17DE9CEDF}"/>
              </a:ext>
            </a:extLst>
          </p:cNvPr>
          <p:cNvSpPr txBox="1"/>
          <p:nvPr/>
        </p:nvSpPr>
        <p:spPr>
          <a:xfrm>
            <a:off x="8114774" y="5628479"/>
            <a:ext cx="40696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+mj-lt"/>
              </a:rPr>
              <a:t>How can we discard a2, a5, a4?</a:t>
            </a:r>
            <a:endParaRPr lang="en-GB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0968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02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OWL: Class Expressions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255" y="1885278"/>
            <a:ext cx="6580314" cy="467818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en-US" sz="2000" dirty="0">
                <a:latin typeface="+mj-lt"/>
              </a:rPr>
              <a:t>CE:=</a:t>
            </a:r>
          </a:p>
          <a:p>
            <a:r>
              <a:rPr lang="el-GR" altLang="en-US" sz="2000" dirty="0" err="1">
                <a:latin typeface="+mj-lt"/>
              </a:rPr>
              <a:t>Object</a:t>
            </a:r>
            <a:r>
              <a:rPr lang="en-US" altLang="en-US" sz="2000" dirty="0">
                <a:latin typeface="+mj-lt"/>
              </a:rPr>
              <a:t>All</a:t>
            </a:r>
            <a:r>
              <a:rPr lang="el-GR" altLang="en-US" sz="2000" dirty="0" err="1">
                <a:latin typeface="+mj-lt"/>
              </a:rPr>
              <a:t>ValuesFrom</a:t>
            </a:r>
            <a:r>
              <a:rPr lang="el-GR" altLang="en-US" sz="2000" dirty="0">
                <a:latin typeface="+mj-lt"/>
              </a:rPr>
              <a:t>(</a:t>
            </a:r>
            <a:r>
              <a:rPr lang="en-GB" altLang="en-US" sz="2000" dirty="0">
                <a:latin typeface="+mj-lt"/>
              </a:rPr>
              <a:t>OPE</a:t>
            </a:r>
            <a:r>
              <a:rPr lang="el-GR" altLang="en-US" sz="2000" dirty="0">
                <a:latin typeface="+mj-lt"/>
              </a:rPr>
              <a:t> </a:t>
            </a:r>
            <a:r>
              <a:rPr lang="en-GB" altLang="en-US" sz="2000" dirty="0">
                <a:latin typeface="+mj-lt"/>
              </a:rPr>
              <a:t>CE</a:t>
            </a:r>
            <a:r>
              <a:rPr lang="el-GR" altLang="en-US" sz="2000" dirty="0">
                <a:latin typeface="+mj-lt"/>
              </a:rPr>
              <a:t>)</a:t>
            </a:r>
            <a:endParaRPr lang="en-US" altLang="en-US" sz="2000" dirty="0">
              <a:latin typeface="+mj-lt"/>
            </a:endParaRPr>
          </a:p>
          <a:p>
            <a:pPr marL="0" indent="0">
              <a:buNone/>
            </a:pPr>
            <a:r>
              <a:rPr lang="en-US" altLang="en-US" sz="2000" dirty="0">
                <a:latin typeface="+mj-lt"/>
              </a:rPr>
              <a:t>(</a:t>
            </a:r>
            <a:r>
              <a:rPr lang="el-GR" altLang="en-US" sz="2000" dirty="0" err="1">
                <a:latin typeface="+mj-lt"/>
              </a:rPr>
              <a:t>contains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all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those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individuals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that</a:t>
            </a:r>
            <a:r>
              <a:rPr lang="el-GR" altLang="en-US" sz="2000" dirty="0">
                <a:latin typeface="+mj-lt"/>
              </a:rPr>
              <a:t> </a:t>
            </a:r>
            <a:r>
              <a:rPr lang="en-US" altLang="en-US" sz="2000" b="1" dirty="0">
                <a:latin typeface="+mj-lt"/>
              </a:rPr>
              <a:t>if</a:t>
            </a:r>
            <a:r>
              <a:rPr lang="en-US" altLang="en-US" sz="2000" dirty="0">
                <a:latin typeface="+mj-lt"/>
              </a:rPr>
              <a:t> they are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connected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by</a:t>
            </a:r>
            <a:r>
              <a:rPr lang="el-GR" altLang="en-US" sz="2000" dirty="0">
                <a:latin typeface="+mj-lt"/>
              </a:rPr>
              <a:t> OPE</a:t>
            </a:r>
            <a:r>
              <a:rPr lang="en-US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to</a:t>
            </a:r>
            <a:r>
              <a:rPr lang="el-GR" altLang="en-US" sz="2000" dirty="0">
                <a:latin typeface="+mj-lt"/>
              </a:rPr>
              <a:t> </a:t>
            </a:r>
            <a:r>
              <a:rPr lang="en-US" altLang="en-US" sz="2000" dirty="0">
                <a:latin typeface="+mj-lt"/>
              </a:rPr>
              <a:t>any </a:t>
            </a:r>
            <a:r>
              <a:rPr lang="el-GR" altLang="en-US" sz="2000" dirty="0" err="1">
                <a:latin typeface="+mj-lt"/>
              </a:rPr>
              <a:t>individual</a:t>
            </a:r>
            <a:r>
              <a:rPr lang="en-US" altLang="en-US" sz="2000" dirty="0">
                <a:latin typeface="+mj-lt"/>
              </a:rPr>
              <a:t>s, then these </a:t>
            </a:r>
            <a:r>
              <a:rPr lang="el-GR" altLang="en-US" sz="2000" dirty="0" err="1">
                <a:latin typeface="+mj-lt"/>
              </a:rPr>
              <a:t>individual</a:t>
            </a:r>
            <a:r>
              <a:rPr lang="en-US" altLang="en-US" sz="2000" dirty="0">
                <a:latin typeface="+mj-lt"/>
              </a:rPr>
              <a:t>s</a:t>
            </a:r>
            <a:r>
              <a:rPr lang="el-GR" altLang="en-US" sz="2000" dirty="0">
                <a:latin typeface="+mj-lt"/>
              </a:rPr>
              <a:t> </a:t>
            </a:r>
            <a:r>
              <a:rPr lang="en-US" altLang="en-US" sz="2000" dirty="0">
                <a:latin typeface="+mj-lt"/>
              </a:rPr>
              <a:t>are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instance</a:t>
            </a:r>
            <a:r>
              <a:rPr lang="en-US" altLang="en-US" sz="2000" dirty="0">
                <a:latin typeface="+mj-lt"/>
              </a:rPr>
              <a:t>s</a:t>
            </a:r>
            <a:r>
              <a:rPr lang="el-GR" altLang="en-US" sz="2000" dirty="0">
                <a:latin typeface="+mj-lt"/>
              </a:rPr>
              <a:t> of </a:t>
            </a:r>
            <a:r>
              <a:rPr lang="en-US" altLang="en-US" sz="2000" b="1" dirty="0">
                <a:latin typeface="+mj-lt"/>
              </a:rPr>
              <a:t>only </a:t>
            </a:r>
            <a:r>
              <a:rPr lang="el-GR" altLang="en-US" sz="2000" dirty="0">
                <a:latin typeface="+mj-lt"/>
              </a:rPr>
              <a:t>CE.</a:t>
            </a:r>
            <a:r>
              <a:rPr lang="en-US" altLang="en-US" sz="2000" dirty="0">
                <a:latin typeface="+mj-lt"/>
              </a:rPr>
              <a:t>)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endParaRPr lang="en-US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r>
              <a:rPr lang="en-US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DataAll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ValuesFrom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(DPE1 ...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DPEn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DR)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ObjectMinCardinality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(n OPE CE)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DataMinCardinality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(n DPE DR)</a:t>
            </a:r>
            <a:endParaRPr lang="el-GR" altLang="en-US" sz="22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ObjectMaxCardinality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(2 a:hasPet) </a:t>
            </a: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ObjectExactCardinality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(1 a:hasPet a:Dog)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endParaRPr lang="en-US" altLang="en-US" sz="2000" dirty="0">
              <a:latin typeface="Courier New" panose="020703090202050204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3E6B5358-9230-EED3-703C-CEE04AB8E896}"/>
                  </a:ext>
                </a:extLst>
              </p14:cNvPr>
              <p14:cNvContentPartPr/>
              <p14:nvPr/>
            </p14:nvContentPartPr>
            <p14:xfrm>
              <a:off x="9091763" y="3040490"/>
              <a:ext cx="45719" cy="45719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3E6B5358-9230-EED3-703C-CEE04AB8E89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43135" y="2491862"/>
                <a:ext cx="1142975" cy="1142975"/>
              </a:xfrm>
              <a:prstGeom prst="rect">
                <a:avLst/>
              </a:prstGeom>
            </p:spPr>
          </p:pic>
        </mc:Fallback>
      </mc:AlternateContent>
      <p:sp>
        <p:nvSpPr>
          <p:cNvPr id="47" name="Rectangle 46">
            <a:extLst>
              <a:ext uri="{FF2B5EF4-FFF2-40B4-BE49-F238E27FC236}">
                <a16:creationId xmlns:a16="http://schemas.microsoft.com/office/drawing/2014/main" id="{4E33C2D6-0520-8A81-98A8-E556AFD046E6}"/>
              </a:ext>
            </a:extLst>
          </p:cNvPr>
          <p:cNvSpPr/>
          <p:nvPr/>
        </p:nvSpPr>
        <p:spPr>
          <a:xfrm>
            <a:off x="7184469" y="2360888"/>
            <a:ext cx="4794748" cy="22811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  <a:latin typeface="+mj-lt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789CAD18-426D-8080-E161-4691BE34E8ED}"/>
              </a:ext>
            </a:extLst>
          </p:cNvPr>
          <p:cNvSpPr/>
          <p:nvPr/>
        </p:nvSpPr>
        <p:spPr>
          <a:xfrm>
            <a:off x="9029596" y="2849779"/>
            <a:ext cx="1248205" cy="787587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+mj-lt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ED41DE93-E7E7-01AE-18AA-F75E56AFF5DB}"/>
              </a:ext>
            </a:extLst>
          </p:cNvPr>
          <p:cNvSpPr/>
          <p:nvPr/>
        </p:nvSpPr>
        <p:spPr>
          <a:xfrm>
            <a:off x="10753019" y="2931377"/>
            <a:ext cx="1149302" cy="102683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+mj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D5058FC-9E35-1DA9-0E3F-91A5335D7A82}"/>
              </a:ext>
            </a:extLst>
          </p:cNvPr>
          <p:cNvSpPr txBox="1"/>
          <p:nvPr/>
        </p:nvSpPr>
        <p:spPr>
          <a:xfrm>
            <a:off x="7253799" y="2380619"/>
            <a:ext cx="15495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400" dirty="0">
                <a:latin typeface="+mj-lt"/>
              </a:rPr>
              <a:t>:Trumpeter</a:t>
            </a:r>
            <a:endParaRPr lang="en-GB" sz="1400" dirty="0">
              <a:latin typeface="+mj-lt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B2DF350-1C07-C552-7FD2-7BB51C0727FD}"/>
              </a:ext>
            </a:extLst>
          </p:cNvPr>
          <p:cNvSpPr txBox="1"/>
          <p:nvPr/>
        </p:nvSpPr>
        <p:spPr>
          <a:xfrm>
            <a:off x="8830776" y="2553738"/>
            <a:ext cx="19210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+mj-lt"/>
              </a:rPr>
              <a:t>:J</a:t>
            </a:r>
            <a:r>
              <a:rPr lang="en-GB" sz="1400" dirty="0" err="1">
                <a:latin typeface="+mj-lt"/>
              </a:rPr>
              <a:t>azzConcert</a:t>
            </a:r>
            <a:endParaRPr lang="en-GB" sz="1400" dirty="0">
              <a:latin typeface="+mj-lt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BC83E2D-8540-C65E-240E-F2449EFCCCA5}"/>
              </a:ext>
            </a:extLst>
          </p:cNvPr>
          <p:cNvSpPr txBox="1"/>
          <p:nvPr/>
        </p:nvSpPr>
        <p:spPr>
          <a:xfrm>
            <a:off x="10669510" y="2570402"/>
            <a:ext cx="16442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400" dirty="0">
                <a:latin typeface="+mj-lt"/>
              </a:rPr>
              <a:t>:</a:t>
            </a:r>
            <a:r>
              <a:rPr lang="en-GB" altLang="en-US" sz="1400" dirty="0" err="1">
                <a:latin typeface="+mj-lt"/>
              </a:rPr>
              <a:t>RockConcert</a:t>
            </a:r>
            <a:endParaRPr lang="en-GB" sz="1400" dirty="0">
              <a:latin typeface="+mj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F981D221-EC5D-EFFF-2B97-A1F7B8794A3B}"/>
                  </a:ext>
                </a:extLst>
              </p14:cNvPr>
              <p14:cNvContentPartPr/>
              <p14:nvPr/>
            </p14:nvContentPartPr>
            <p14:xfrm>
              <a:off x="8547420" y="3152456"/>
              <a:ext cx="45719" cy="45719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F981D221-EC5D-EFFF-2B97-A1F7B8794A3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98792" y="2603828"/>
                <a:ext cx="1142975" cy="11429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EFD8B852-198C-3A0D-501D-9868E515B665}"/>
                  </a:ext>
                </a:extLst>
              </p14:cNvPr>
              <p14:cNvContentPartPr/>
              <p14:nvPr/>
            </p14:nvContentPartPr>
            <p14:xfrm>
              <a:off x="8670540" y="3365936"/>
              <a:ext cx="45719" cy="45719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EFD8B852-198C-3A0D-501D-9868E515B66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21912" y="2817308"/>
                <a:ext cx="1142975" cy="11429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9CD7DA35-FD06-D7AA-DA0E-C9A3DFC1DA07}"/>
                  </a:ext>
                </a:extLst>
              </p14:cNvPr>
              <p14:cNvContentPartPr/>
              <p14:nvPr/>
            </p14:nvContentPartPr>
            <p14:xfrm>
              <a:off x="8519340" y="3085496"/>
              <a:ext cx="45719" cy="45719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9CD7DA35-FD06-D7AA-DA0E-C9A3DFC1DA0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70712" y="2536868"/>
                <a:ext cx="1142975" cy="1142975"/>
              </a:xfrm>
              <a:prstGeom prst="rect">
                <a:avLst/>
              </a:prstGeom>
            </p:spPr>
          </p:pic>
        </mc:Fallback>
      </mc:AlternateContent>
      <p:sp>
        <p:nvSpPr>
          <p:cNvPr id="56" name="Oval 55">
            <a:extLst>
              <a:ext uri="{FF2B5EF4-FFF2-40B4-BE49-F238E27FC236}">
                <a16:creationId xmlns:a16="http://schemas.microsoft.com/office/drawing/2014/main" id="{3DA5F10E-BCDE-871A-FE2D-CF414A668E6A}"/>
              </a:ext>
            </a:extLst>
          </p:cNvPr>
          <p:cNvSpPr/>
          <p:nvPr/>
        </p:nvSpPr>
        <p:spPr>
          <a:xfrm>
            <a:off x="7588377" y="2706753"/>
            <a:ext cx="1248205" cy="1277019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99D0100-B043-628A-9235-1369C08E305D}"/>
              </a:ext>
            </a:extLst>
          </p:cNvPr>
          <p:cNvSpPr txBox="1"/>
          <p:nvPr/>
        </p:nvSpPr>
        <p:spPr>
          <a:xfrm>
            <a:off x="7908125" y="3583533"/>
            <a:ext cx="653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+mj-lt"/>
                <a:cs typeface="Courier New" panose="02070309020205020404" pitchFamily="49" charset="0"/>
              </a:rPr>
              <a:t>a1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2F10322-476D-CB16-F0DC-60C5557AD375}"/>
              </a:ext>
            </a:extLst>
          </p:cNvPr>
          <p:cNvSpPr/>
          <p:nvPr/>
        </p:nvSpPr>
        <p:spPr>
          <a:xfrm>
            <a:off x="7896916" y="3722009"/>
            <a:ext cx="73424" cy="99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C6582F5-A43F-53E7-A96E-E06CFDB08811}"/>
              </a:ext>
            </a:extLst>
          </p:cNvPr>
          <p:cNvSpPr txBox="1"/>
          <p:nvPr/>
        </p:nvSpPr>
        <p:spPr>
          <a:xfrm>
            <a:off x="9111114" y="3988977"/>
            <a:ext cx="653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+mj-lt"/>
                <a:cs typeface="Courier New" panose="02070309020205020404" pitchFamily="49" charset="0"/>
              </a:rPr>
              <a:t>a3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9616DC7-5A6A-9C18-28DB-B49E563B61F3}"/>
              </a:ext>
            </a:extLst>
          </p:cNvPr>
          <p:cNvSpPr/>
          <p:nvPr/>
        </p:nvSpPr>
        <p:spPr>
          <a:xfrm>
            <a:off x="9048146" y="4052690"/>
            <a:ext cx="73424" cy="99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CC5C544-EADA-0EA6-12D5-ABF36C220295}"/>
              </a:ext>
            </a:extLst>
          </p:cNvPr>
          <p:cNvSpPr txBox="1"/>
          <p:nvPr/>
        </p:nvSpPr>
        <p:spPr>
          <a:xfrm>
            <a:off x="9305346" y="2945601"/>
            <a:ext cx="508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j-lt"/>
                <a:cs typeface="Courier New" panose="02070309020205020404" pitchFamily="49" charset="0"/>
              </a:rPr>
              <a:t>a2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14960FD-E279-38BC-FD35-77618D9D7EE8}"/>
              </a:ext>
            </a:extLst>
          </p:cNvPr>
          <p:cNvSpPr/>
          <p:nvPr/>
        </p:nvSpPr>
        <p:spPr>
          <a:xfrm>
            <a:off x="9212948" y="3095579"/>
            <a:ext cx="73424" cy="99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cxnSp>
        <p:nvCxnSpPr>
          <p:cNvPr id="63" name="Connector: Curved 62">
            <a:extLst>
              <a:ext uri="{FF2B5EF4-FFF2-40B4-BE49-F238E27FC236}">
                <a16:creationId xmlns:a16="http://schemas.microsoft.com/office/drawing/2014/main" id="{EC029F55-8C5C-76FF-F0D4-A0E7DBDCC3F7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272894" y="2805856"/>
            <a:ext cx="576891" cy="1255416"/>
          </a:xfrm>
          <a:prstGeom prst="curvedConnector2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or: Curved 63">
            <a:extLst>
              <a:ext uri="{FF2B5EF4-FFF2-40B4-BE49-F238E27FC236}">
                <a16:creationId xmlns:a16="http://schemas.microsoft.com/office/drawing/2014/main" id="{9841C555-EA5E-C730-C514-1C7028438B61}"/>
              </a:ext>
            </a:extLst>
          </p:cNvPr>
          <p:cNvCxnSpPr>
            <a:cxnSpLocks/>
            <a:stCxn id="60" idx="0"/>
            <a:endCxn id="73" idx="1"/>
          </p:cNvCxnSpPr>
          <p:nvPr/>
        </p:nvCxnSpPr>
        <p:spPr>
          <a:xfrm rot="5400000" flipH="1" flipV="1">
            <a:off x="9045477" y="3193125"/>
            <a:ext cx="898947" cy="820184"/>
          </a:xfrm>
          <a:prstGeom prst="curvedConnector2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8C2AB121-7BC4-5834-2BE0-84A1795F1AE6}"/>
              </a:ext>
            </a:extLst>
          </p:cNvPr>
          <p:cNvSpPr txBox="1"/>
          <p:nvPr/>
        </p:nvSpPr>
        <p:spPr>
          <a:xfrm>
            <a:off x="7678450" y="3242526"/>
            <a:ext cx="120646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050" b="1" dirty="0">
                <a:latin typeface="+mj-lt"/>
              </a:rPr>
              <a:t>:</a:t>
            </a:r>
            <a:r>
              <a:rPr lang="en-GB" altLang="en-US" sz="1050" b="1" dirty="0" err="1">
                <a:latin typeface="+mj-lt"/>
              </a:rPr>
              <a:t>hasPlayedAt</a:t>
            </a:r>
            <a:r>
              <a:rPr lang="en-GB" altLang="en-US" sz="1050" b="1" dirty="0">
                <a:latin typeface="+mj-lt"/>
              </a:rPr>
              <a:t>  </a:t>
            </a:r>
            <a:endParaRPr lang="en-GB" sz="1050" b="1" dirty="0">
              <a:latin typeface="+mj-lt"/>
            </a:endParaRPr>
          </a:p>
        </p:txBody>
      </p:sp>
      <p:cxnSp>
        <p:nvCxnSpPr>
          <p:cNvPr id="66" name="Connector: Curved 65">
            <a:extLst>
              <a:ext uri="{FF2B5EF4-FFF2-40B4-BE49-F238E27FC236}">
                <a16:creationId xmlns:a16="http://schemas.microsoft.com/office/drawing/2014/main" id="{FA4A413E-7A6A-DC2B-0D4F-A875AC81113F}"/>
              </a:ext>
            </a:extLst>
          </p:cNvPr>
          <p:cNvCxnSpPr>
            <a:cxnSpLocks/>
            <a:stCxn id="60" idx="0"/>
            <a:endCxn id="67" idx="1"/>
          </p:cNvCxnSpPr>
          <p:nvPr/>
        </p:nvCxnSpPr>
        <p:spPr>
          <a:xfrm rot="5400000" flipH="1" flipV="1">
            <a:off x="9794704" y="2784580"/>
            <a:ext cx="558264" cy="1977956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E2AC658D-AE08-EC0B-E847-A3CB00223B3C}"/>
              </a:ext>
            </a:extLst>
          </p:cNvPr>
          <p:cNvSpPr/>
          <p:nvPr/>
        </p:nvSpPr>
        <p:spPr>
          <a:xfrm>
            <a:off x="11062814" y="3444887"/>
            <a:ext cx="73424" cy="99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844A0B8-37A3-B0E8-05CD-98C397EDD8A2}"/>
              </a:ext>
            </a:extLst>
          </p:cNvPr>
          <p:cNvSpPr txBox="1"/>
          <p:nvPr/>
        </p:nvSpPr>
        <p:spPr>
          <a:xfrm>
            <a:off x="11107413" y="3294944"/>
            <a:ext cx="653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j-lt"/>
                <a:cs typeface="Courier New" panose="02070309020205020404" pitchFamily="49" charset="0"/>
              </a:rPr>
              <a:t>a4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1D7ED0C-E848-6D52-75CB-1F6F20DCEB4C}"/>
              </a:ext>
            </a:extLst>
          </p:cNvPr>
          <p:cNvSpPr txBox="1"/>
          <p:nvPr/>
        </p:nvSpPr>
        <p:spPr>
          <a:xfrm>
            <a:off x="8854527" y="3256902"/>
            <a:ext cx="120647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050" b="1" dirty="0">
                <a:latin typeface="+mj-lt"/>
              </a:rPr>
              <a:t>:</a:t>
            </a:r>
            <a:r>
              <a:rPr lang="en-GB" altLang="en-US" sz="1050" b="1" dirty="0" err="1">
                <a:latin typeface="+mj-lt"/>
              </a:rPr>
              <a:t>hasPlayedAt</a:t>
            </a:r>
            <a:r>
              <a:rPr lang="en-GB" altLang="en-US" sz="1050" b="1" dirty="0">
                <a:latin typeface="+mj-lt"/>
              </a:rPr>
              <a:t>   </a:t>
            </a:r>
            <a:endParaRPr lang="en-GB" sz="1050" b="1" dirty="0">
              <a:latin typeface="+mj-lt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F9BA0DC-59BF-FA5D-B51F-4C30E450338D}"/>
              </a:ext>
            </a:extLst>
          </p:cNvPr>
          <p:cNvSpPr txBox="1"/>
          <p:nvPr/>
        </p:nvSpPr>
        <p:spPr>
          <a:xfrm>
            <a:off x="9881069" y="3645106"/>
            <a:ext cx="124820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050" b="1" dirty="0">
                <a:latin typeface="+mj-lt"/>
              </a:rPr>
              <a:t>:</a:t>
            </a:r>
            <a:r>
              <a:rPr lang="en-GB" altLang="en-US" sz="1050" b="1" dirty="0" err="1">
                <a:latin typeface="+mj-lt"/>
              </a:rPr>
              <a:t>hasPlayedAt</a:t>
            </a:r>
            <a:r>
              <a:rPr lang="en-GB" altLang="en-US" sz="1050" b="1" dirty="0">
                <a:latin typeface="+mj-lt"/>
              </a:rPr>
              <a:t>   </a:t>
            </a:r>
            <a:endParaRPr lang="en-GB" sz="1050" b="1" dirty="0">
              <a:latin typeface="+mj-lt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E2A259A-D577-6151-781E-0FF8274F0AF6}"/>
              </a:ext>
            </a:extLst>
          </p:cNvPr>
          <p:cNvSpPr txBox="1"/>
          <p:nvPr/>
        </p:nvSpPr>
        <p:spPr>
          <a:xfrm>
            <a:off x="7736538" y="4920271"/>
            <a:ext cx="44209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46898"/>
                </a:solidFill>
                <a:latin typeface="+mj-lt"/>
              </a:rPr>
              <a:t>(:</a:t>
            </a:r>
            <a:r>
              <a:rPr lang="en-GB" dirty="0" err="1">
                <a:solidFill>
                  <a:srgbClr val="246898"/>
                </a:solidFill>
                <a:latin typeface="+mj-lt"/>
              </a:rPr>
              <a:t>hasPlayedAt</a:t>
            </a:r>
            <a:r>
              <a:rPr lang="en-GB" dirty="0">
                <a:solidFill>
                  <a:srgbClr val="246898"/>
                </a:solidFill>
                <a:latin typeface="+mj-lt"/>
              </a:rPr>
              <a:t> </a:t>
            </a:r>
            <a:r>
              <a:rPr lang="en-GB" b="1" dirty="0">
                <a:solidFill>
                  <a:srgbClr val="246898"/>
                </a:solidFill>
                <a:latin typeface="+mj-lt"/>
              </a:rPr>
              <a:t>only</a:t>
            </a:r>
            <a:r>
              <a:rPr lang="en-GB" dirty="0">
                <a:solidFill>
                  <a:srgbClr val="246898"/>
                </a:solidFill>
                <a:latin typeface="+mj-lt"/>
              </a:rPr>
              <a:t> :</a:t>
            </a:r>
            <a:r>
              <a:rPr lang="en-GB" dirty="0" err="1">
                <a:solidFill>
                  <a:srgbClr val="246898"/>
                </a:solidFill>
                <a:latin typeface="+mj-lt"/>
              </a:rPr>
              <a:t>JazzConcert</a:t>
            </a:r>
            <a:r>
              <a:rPr lang="en-GB" dirty="0">
                <a:solidFill>
                  <a:srgbClr val="246898"/>
                </a:solidFill>
                <a:latin typeface="+mj-lt"/>
              </a:rPr>
              <a:t>)</a:t>
            </a:r>
            <a:r>
              <a:rPr lang="en-GB" b="1" dirty="0">
                <a:solidFill>
                  <a:srgbClr val="246898"/>
                </a:solidFill>
                <a:latin typeface="+mj-lt"/>
              </a:rPr>
              <a:t> and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CB9890A-D7C6-3E99-D843-E023C856072B}"/>
              </a:ext>
            </a:extLst>
          </p:cNvPr>
          <p:cNvSpPr txBox="1"/>
          <p:nvPr/>
        </p:nvSpPr>
        <p:spPr>
          <a:xfrm>
            <a:off x="10047958" y="2948475"/>
            <a:ext cx="508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j-lt"/>
                <a:cs typeface="Courier New" panose="02070309020205020404" pitchFamily="49" charset="0"/>
              </a:rPr>
              <a:t>a5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A03E826-1173-5C9C-A517-468E4DB71C0A}"/>
              </a:ext>
            </a:extLst>
          </p:cNvPr>
          <p:cNvSpPr/>
          <p:nvPr/>
        </p:nvSpPr>
        <p:spPr>
          <a:xfrm>
            <a:off x="9905042" y="3104204"/>
            <a:ext cx="73424" cy="99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A5AD0EE-0B46-92FF-C87B-68F5C9EE603A}"/>
              </a:ext>
            </a:extLst>
          </p:cNvPr>
          <p:cNvSpPr txBox="1"/>
          <p:nvPr/>
        </p:nvSpPr>
        <p:spPr>
          <a:xfrm>
            <a:off x="7775388" y="5491017"/>
            <a:ext cx="44209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46898"/>
                </a:solidFill>
                <a:latin typeface="+mj-lt"/>
              </a:rPr>
              <a:t>(:</a:t>
            </a:r>
            <a:r>
              <a:rPr lang="en-GB" dirty="0" err="1">
                <a:solidFill>
                  <a:srgbClr val="246898"/>
                </a:solidFill>
                <a:latin typeface="+mj-lt"/>
              </a:rPr>
              <a:t>hasPlayedAt</a:t>
            </a:r>
            <a:r>
              <a:rPr lang="en-GB" dirty="0">
                <a:solidFill>
                  <a:srgbClr val="246898"/>
                </a:solidFill>
                <a:latin typeface="+mj-lt"/>
              </a:rPr>
              <a:t> </a:t>
            </a:r>
            <a:r>
              <a:rPr lang="en-GB" b="1" dirty="0">
                <a:solidFill>
                  <a:srgbClr val="246898"/>
                </a:solidFill>
                <a:latin typeface="+mj-lt"/>
              </a:rPr>
              <a:t>some</a:t>
            </a:r>
            <a:r>
              <a:rPr lang="en-GB" dirty="0">
                <a:solidFill>
                  <a:srgbClr val="246898"/>
                </a:solidFill>
                <a:latin typeface="+mj-lt"/>
              </a:rPr>
              <a:t> :</a:t>
            </a:r>
            <a:r>
              <a:rPr lang="en-GB" dirty="0" err="1">
                <a:solidFill>
                  <a:srgbClr val="246898"/>
                </a:solidFill>
                <a:latin typeface="+mj-lt"/>
              </a:rPr>
              <a:t>JazzConcert</a:t>
            </a:r>
            <a:r>
              <a:rPr lang="en-GB" dirty="0">
                <a:solidFill>
                  <a:srgbClr val="246898"/>
                </a:solidFill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28870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02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OWL: Class Expressions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255" y="1885278"/>
            <a:ext cx="6580314" cy="467818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en-US" sz="2000" dirty="0">
                <a:latin typeface="+mj-lt"/>
              </a:rPr>
              <a:t>CE:=</a:t>
            </a:r>
          </a:p>
          <a:p>
            <a:r>
              <a:rPr lang="el-GR" altLang="en-US" sz="2000" dirty="0" err="1">
                <a:latin typeface="+mj-lt"/>
              </a:rPr>
              <a:t>Object</a:t>
            </a:r>
            <a:r>
              <a:rPr lang="en-US" altLang="en-US" sz="2000" dirty="0">
                <a:latin typeface="+mj-lt"/>
              </a:rPr>
              <a:t>All</a:t>
            </a:r>
            <a:r>
              <a:rPr lang="el-GR" altLang="en-US" sz="2000" dirty="0" err="1">
                <a:latin typeface="+mj-lt"/>
              </a:rPr>
              <a:t>ValuesFrom</a:t>
            </a:r>
            <a:r>
              <a:rPr lang="el-GR" altLang="en-US" sz="2000" dirty="0">
                <a:latin typeface="+mj-lt"/>
              </a:rPr>
              <a:t>(</a:t>
            </a:r>
            <a:r>
              <a:rPr lang="en-GB" altLang="en-US" sz="2000" dirty="0">
                <a:latin typeface="+mj-lt"/>
              </a:rPr>
              <a:t>OPE</a:t>
            </a:r>
            <a:r>
              <a:rPr lang="el-GR" altLang="en-US" sz="2000" dirty="0">
                <a:latin typeface="+mj-lt"/>
              </a:rPr>
              <a:t> </a:t>
            </a:r>
            <a:r>
              <a:rPr lang="en-GB" altLang="en-US" sz="2000" dirty="0">
                <a:latin typeface="+mj-lt"/>
              </a:rPr>
              <a:t>CE</a:t>
            </a:r>
            <a:r>
              <a:rPr lang="el-GR" altLang="en-US" sz="2000" dirty="0">
                <a:latin typeface="+mj-lt"/>
              </a:rPr>
              <a:t>)</a:t>
            </a:r>
            <a:endParaRPr lang="en-US" altLang="en-US" sz="2000" dirty="0">
              <a:latin typeface="+mj-lt"/>
            </a:endParaRPr>
          </a:p>
          <a:p>
            <a:pPr marL="0" indent="0">
              <a:buNone/>
            </a:pPr>
            <a:r>
              <a:rPr lang="en-US" altLang="en-US" sz="2000" dirty="0">
                <a:latin typeface="+mj-lt"/>
              </a:rPr>
              <a:t>(</a:t>
            </a:r>
            <a:r>
              <a:rPr lang="el-GR" altLang="en-US" sz="2000" dirty="0" err="1">
                <a:latin typeface="+mj-lt"/>
              </a:rPr>
              <a:t>contains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all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those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individuals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that</a:t>
            </a:r>
            <a:r>
              <a:rPr lang="el-GR" altLang="en-US" sz="2000" dirty="0">
                <a:latin typeface="+mj-lt"/>
              </a:rPr>
              <a:t> </a:t>
            </a:r>
            <a:r>
              <a:rPr lang="en-US" altLang="en-US" sz="2000" b="1" dirty="0">
                <a:latin typeface="+mj-lt"/>
              </a:rPr>
              <a:t>if</a:t>
            </a:r>
            <a:r>
              <a:rPr lang="en-US" altLang="en-US" sz="2000" dirty="0">
                <a:latin typeface="+mj-lt"/>
              </a:rPr>
              <a:t> they are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connected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by</a:t>
            </a:r>
            <a:r>
              <a:rPr lang="el-GR" altLang="en-US" sz="2000" dirty="0">
                <a:latin typeface="+mj-lt"/>
              </a:rPr>
              <a:t> OPE</a:t>
            </a:r>
            <a:r>
              <a:rPr lang="en-US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to</a:t>
            </a:r>
            <a:r>
              <a:rPr lang="el-GR" altLang="en-US" sz="2000" dirty="0">
                <a:latin typeface="+mj-lt"/>
              </a:rPr>
              <a:t> </a:t>
            </a:r>
            <a:r>
              <a:rPr lang="en-US" altLang="en-US" sz="2000" dirty="0">
                <a:latin typeface="+mj-lt"/>
              </a:rPr>
              <a:t>any </a:t>
            </a:r>
            <a:r>
              <a:rPr lang="el-GR" altLang="en-US" sz="2000" dirty="0" err="1">
                <a:latin typeface="+mj-lt"/>
              </a:rPr>
              <a:t>individual</a:t>
            </a:r>
            <a:r>
              <a:rPr lang="en-US" altLang="en-US" sz="2000" dirty="0">
                <a:latin typeface="+mj-lt"/>
              </a:rPr>
              <a:t>s, then these </a:t>
            </a:r>
            <a:r>
              <a:rPr lang="el-GR" altLang="en-US" sz="2000" dirty="0" err="1">
                <a:latin typeface="+mj-lt"/>
              </a:rPr>
              <a:t>individual</a:t>
            </a:r>
            <a:r>
              <a:rPr lang="en-US" altLang="en-US" sz="2000" dirty="0">
                <a:latin typeface="+mj-lt"/>
              </a:rPr>
              <a:t>s</a:t>
            </a:r>
            <a:r>
              <a:rPr lang="el-GR" altLang="en-US" sz="2000" dirty="0">
                <a:latin typeface="+mj-lt"/>
              </a:rPr>
              <a:t> </a:t>
            </a:r>
            <a:r>
              <a:rPr lang="en-US" altLang="en-US" sz="2000" dirty="0">
                <a:latin typeface="+mj-lt"/>
              </a:rPr>
              <a:t>are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instance</a:t>
            </a:r>
            <a:r>
              <a:rPr lang="en-US" altLang="en-US" sz="2000" dirty="0">
                <a:latin typeface="+mj-lt"/>
              </a:rPr>
              <a:t>s</a:t>
            </a:r>
            <a:r>
              <a:rPr lang="el-GR" altLang="en-US" sz="2000" dirty="0">
                <a:latin typeface="+mj-lt"/>
              </a:rPr>
              <a:t> of </a:t>
            </a:r>
            <a:r>
              <a:rPr lang="en-US" altLang="en-US" sz="2000" b="1" dirty="0">
                <a:latin typeface="+mj-lt"/>
              </a:rPr>
              <a:t>only </a:t>
            </a:r>
            <a:r>
              <a:rPr lang="el-GR" altLang="en-US" sz="2000" dirty="0">
                <a:latin typeface="+mj-lt"/>
              </a:rPr>
              <a:t>CE.</a:t>
            </a:r>
            <a:r>
              <a:rPr lang="en-US" altLang="en-US" sz="2000" dirty="0">
                <a:latin typeface="+mj-lt"/>
              </a:rPr>
              <a:t>)</a:t>
            </a:r>
            <a:r>
              <a:rPr lang="el-GR" altLang="en-US" sz="2000" dirty="0">
                <a:latin typeface="+mj-lt"/>
              </a:rPr>
              <a:t> </a:t>
            </a:r>
            <a:endParaRPr lang="en-US" altLang="en-US" sz="2000" dirty="0">
              <a:latin typeface="+mj-lt"/>
            </a:endParaRPr>
          </a:p>
          <a:p>
            <a:r>
              <a:rPr lang="en-US" altLang="en-US" sz="2000" dirty="0" err="1">
                <a:latin typeface="+mj-lt"/>
              </a:rPr>
              <a:t>DataAll</a:t>
            </a:r>
            <a:r>
              <a:rPr lang="el-GR" altLang="en-US" sz="2000" dirty="0" err="1">
                <a:latin typeface="+mj-lt"/>
              </a:rPr>
              <a:t>ValuesFrom</a:t>
            </a:r>
            <a:r>
              <a:rPr lang="el-GR" altLang="en-US" sz="2000" dirty="0">
                <a:latin typeface="+mj-lt"/>
              </a:rPr>
              <a:t>(DPE1 ... </a:t>
            </a:r>
            <a:r>
              <a:rPr lang="el-GR" altLang="en-US" sz="2000" dirty="0" err="1">
                <a:latin typeface="+mj-lt"/>
              </a:rPr>
              <a:t>DPEn</a:t>
            </a:r>
            <a:r>
              <a:rPr lang="el-GR" altLang="en-US" sz="2000" dirty="0">
                <a:latin typeface="+mj-lt"/>
              </a:rPr>
              <a:t> DR)</a:t>
            </a:r>
            <a:endParaRPr lang="en-US" altLang="en-US" sz="2000" dirty="0">
              <a:latin typeface="+mj-lt"/>
            </a:endParaRP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ObjectMinCardinality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(n OPE CE)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DataMinCardinality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(n DPE DR)</a:t>
            </a:r>
            <a:endParaRPr lang="el-GR" altLang="en-US" sz="22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ObjectMaxCardinality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(2 a:hasPet) </a:t>
            </a: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ObjectExactCardinality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(1 a:hasPet a:Dog)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endParaRPr lang="en-US" altLang="en-US" sz="2000" dirty="0">
              <a:latin typeface="Courier New" panose="020703090202050204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3E6B5358-9230-EED3-703C-CEE04AB8E896}"/>
                  </a:ext>
                </a:extLst>
              </p14:cNvPr>
              <p14:cNvContentPartPr/>
              <p14:nvPr/>
            </p14:nvContentPartPr>
            <p14:xfrm>
              <a:off x="9091763" y="3040490"/>
              <a:ext cx="45719" cy="45719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3E6B5358-9230-EED3-703C-CEE04AB8E89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43135" y="2491862"/>
                <a:ext cx="1142975" cy="1142975"/>
              </a:xfrm>
              <a:prstGeom prst="rect">
                <a:avLst/>
              </a:prstGeom>
            </p:spPr>
          </p:pic>
        </mc:Fallback>
      </mc:AlternateContent>
      <p:sp>
        <p:nvSpPr>
          <p:cNvPr id="47" name="Rectangle 46">
            <a:extLst>
              <a:ext uri="{FF2B5EF4-FFF2-40B4-BE49-F238E27FC236}">
                <a16:creationId xmlns:a16="http://schemas.microsoft.com/office/drawing/2014/main" id="{4E33C2D6-0520-8A81-98A8-E556AFD046E6}"/>
              </a:ext>
            </a:extLst>
          </p:cNvPr>
          <p:cNvSpPr/>
          <p:nvPr/>
        </p:nvSpPr>
        <p:spPr>
          <a:xfrm>
            <a:off x="7184469" y="2360888"/>
            <a:ext cx="4794748" cy="22811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  <a:latin typeface="+mj-lt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789CAD18-426D-8080-E161-4691BE34E8ED}"/>
              </a:ext>
            </a:extLst>
          </p:cNvPr>
          <p:cNvSpPr/>
          <p:nvPr/>
        </p:nvSpPr>
        <p:spPr>
          <a:xfrm>
            <a:off x="9029596" y="2849779"/>
            <a:ext cx="1248205" cy="787587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+mj-lt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ED41DE93-E7E7-01AE-18AA-F75E56AFF5DB}"/>
              </a:ext>
            </a:extLst>
          </p:cNvPr>
          <p:cNvSpPr/>
          <p:nvPr/>
        </p:nvSpPr>
        <p:spPr>
          <a:xfrm>
            <a:off x="10753019" y="2931377"/>
            <a:ext cx="1149302" cy="102683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+mj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D5058FC-9E35-1DA9-0E3F-91A5335D7A82}"/>
              </a:ext>
            </a:extLst>
          </p:cNvPr>
          <p:cNvSpPr txBox="1"/>
          <p:nvPr/>
        </p:nvSpPr>
        <p:spPr>
          <a:xfrm>
            <a:off x="7253799" y="2380619"/>
            <a:ext cx="15495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400" dirty="0">
                <a:latin typeface="+mj-lt"/>
              </a:rPr>
              <a:t>:Trumpeter</a:t>
            </a:r>
            <a:endParaRPr lang="en-GB" sz="1400" dirty="0">
              <a:latin typeface="+mj-lt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B2DF350-1C07-C552-7FD2-7BB51C0727FD}"/>
              </a:ext>
            </a:extLst>
          </p:cNvPr>
          <p:cNvSpPr txBox="1"/>
          <p:nvPr/>
        </p:nvSpPr>
        <p:spPr>
          <a:xfrm>
            <a:off x="8830776" y="2553738"/>
            <a:ext cx="19210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+mj-lt"/>
              </a:rPr>
              <a:t>:J</a:t>
            </a:r>
            <a:r>
              <a:rPr lang="en-GB" sz="1400" dirty="0" err="1">
                <a:latin typeface="+mj-lt"/>
              </a:rPr>
              <a:t>azzConcert</a:t>
            </a:r>
            <a:endParaRPr lang="en-GB" sz="1400" dirty="0">
              <a:latin typeface="+mj-lt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BC83E2D-8540-C65E-240E-F2449EFCCCA5}"/>
              </a:ext>
            </a:extLst>
          </p:cNvPr>
          <p:cNvSpPr txBox="1"/>
          <p:nvPr/>
        </p:nvSpPr>
        <p:spPr>
          <a:xfrm>
            <a:off x="10669510" y="2570402"/>
            <a:ext cx="16442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400" dirty="0">
                <a:latin typeface="+mj-lt"/>
              </a:rPr>
              <a:t>:</a:t>
            </a:r>
            <a:r>
              <a:rPr lang="en-GB" altLang="en-US" sz="1400" dirty="0" err="1">
                <a:latin typeface="+mj-lt"/>
              </a:rPr>
              <a:t>RockConcert</a:t>
            </a:r>
            <a:endParaRPr lang="en-GB" sz="1400" dirty="0">
              <a:latin typeface="+mj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F981D221-EC5D-EFFF-2B97-A1F7B8794A3B}"/>
                  </a:ext>
                </a:extLst>
              </p14:cNvPr>
              <p14:cNvContentPartPr/>
              <p14:nvPr/>
            </p14:nvContentPartPr>
            <p14:xfrm>
              <a:off x="8547420" y="3152456"/>
              <a:ext cx="45719" cy="45719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F981D221-EC5D-EFFF-2B97-A1F7B8794A3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98792" y="2603828"/>
                <a:ext cx="1142975" cy="11429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EFD8B852-198C-3A0D-501D-9868E515B665}"/>
                  </a:ext>
                </a:extLst>
              </p14:cNvPr>
              <p14:cNvContentPartPr/>
              <p14:nvPr/>
            </p14:nvContentPartPr>
            <p14:xfrm>
              <a:off x="8670540" y="3365936"/>
              <a:ext cx="45719" cy="45719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EFD8B852-198C-3A0D-501D-9868E515B66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21912" y="2817308"/>
                <a:ext cx="1142975" cy="11429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9CD7DA35-FD06-D7AA-DA0E-C9A3DFC1DA07}"/>
                  </a:ext>
                </a:extLst>
              </p14:cNvPr>
              <p14:cNvContentPartPr/>
              <p14:nvPr/>
            </p14:nvContentPartPr>
            <p14:xfrm>
              <a:off x="8519340" y="3085496"/>
              <a:ext cx="45719" cy="45719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9CD7DA35-FD06-D7AA-DA0E-C9A3DFC1DA0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70712" y="2536868"/>
                <a:ext cx="1142975" cy="1142975"/>
              </a:xfrm>
              <a:prstGeom prst="rect">
                <a:avLst/>
              </a:prstGeom>
            </p:spPr>
          </p:pic>
        </mc:Fallback>
      </mc:AlternateContent>
      <p:sp>
        <p:nvSpPr>
          <p:cNvPr id="56" name="Oval 55">
            <a:extLst>
              <a:ext uri="{FF2B5EF4-FFF2-40B4-BE49-F238E27FC236}">
                <a16:creationId xmlns:a16="http://schemas.microsoft.com/office/drawing/2014/main" id="{3DA5F10E-BCDE-871A-FE2D-CF414A668E6A}"/>
              </a:ext>
            </a:extLst>
          </p:cNvPr>
          <p:cNvSpPr/>
          <p:nvPr/>
        </p:nvSpPr>
        <p:spPr>
          <a:xfrm>
            <a:off x="7588377" y="2706753"/>
            <a:ext cx="1248205" cy="1277019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99D0100-B043-628A-9235-1369C08E305D}"/>
              </a:ext>
            </a:extLst>
          </p:cNvPr>
          <p:cNvSpPr txBox="1"/>
          <p:nvPr/>
        </p:nvSpPr>
        <p:spPr>
          <a:xfrm>
            <a:off x="7908125" y="3583533"/>
            <a:ext cx="653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+mj-lt"/>
                <a:cs typeface="Courier New" panose="02070309020205020404" pitchFamily="49" charset="0"/>
              </a:rPr>
              <a:t>a1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2F10322-476D-CB16-F0DC-60C5557AD375}"/>
              </a:ext>
            </a:extLst>
          </p:cNvPr>
          <p:cNvSpPr/>
          <p:nvPr/>
        </p:nvSpPr>
        <p:spPr>
          <a:xfrm>
            <a:off x="7896916" y="3722009"/>
            <a:ext cx="73424" cy="99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C6582F5-A43F-53E7-A96E-E06CFDB08811}"/>
              </a:ext>
            </a:extLst>
          </p:cNvPr>
          <p:cNvSpPr txBox="1"/>
          <p:nvPr/>
        </p:nvSpPr>
        <p:spPr>
          <a:xfrm>
            <a:off x="9111114" y="3988977"/>
            <a:ext cx="653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+mj-lt"/>
                <a:cs typeface="Courier New" panose="02070309020205020404" pitchFamily="49" charset="0"/>
              </a:rPr>
              <a:t>a3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9616DC7-5A6A-9C18-28DB-B49E563B61F3}"/>
              </a:ext>
            </a:extLst>
          </p:cNvPr>
          <p:cNvSpPr/>
          <p:nvPr/>
        </p:nvSpPr>
        <p:spPr>
          <a:xfrm>
            <a:off x="9048146" y="4052690"/>
            <a:ext cx="73424" cy="99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CC5C544-EADA-0EA6-12D5-ABF36C220295}"/>
              </a:ext>
            </a:extLst>
          </p:cNvPr>
          <p:cNvSpPr txBox="1"/>
          <p:nvPr/>
        </p:nvSpPr>
        <p:spPr>
          <a:xfrm>
            <a:off x="9305346" y="2945601"/>
            <a:ext cx="508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j-lt"/>
                <a:cs typeface="Courier New" panose="02070309020205020404" pitchFamily="49" charset="0"/>
              </a:rPr>
              <a:t>a2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14960FD-E279-38BC-FD35-77618D9D7EE8}"/>
              </a:ext>
            </a:extLst>
          </p:cNvPr>
          <p:cNvSpPr/>
          <p:nvPr/>
        </p:nvSpPr>
        <p:spPr>
          <a:xfrm>
            <a:off x="9212948" y="3095579"/>
            <a:ext cx="73424" cy="9907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cxnSp>
        <p:nvCxnSpPr>
          <p:cNvPr id="63" name="Connector: Curved 62">
            <a:extLst>
              <a:ext uri="{FF2B5EF4-FFF2-40B4-BE49-F238E27FC236}">
                <a16:creationId xmlns:a16="http://schemas.microsoft.com/office/drawing/2014/main" id="{EC029F55-8C5C-76FF-F0D4-A0E7DBDCC3F7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272894" y="2805856"/>
            <a:ext cx="576891" cy="1255416"/>
          </a:xfrm>
          <a:prstGeom prst="curvedConnector2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or: Curved 63">
            <a:extLst>
              <a:ext uri="{FF2B5EF4-FFF2-40B4-BE49-F238E27FC236}">
                <a16:creationId xmlns:a16="http://schemas.microsoft.com/office/drawing/2014/main" id="{9841C555-EA5E-C730-C514-1C7028438B61}"/>
              </a:ext>
            </a:extLst>
          </p:cNvPr>
          <p:cNvCxnSpPr>
            <a:cxnSpLocks/>
            <a:stCxn id="60" idx="0"/>
            <a:endCxn id="73" idx="1"/>
          </p:cNvCxnSpPr>
          <p:nvPr/>
        </p:nvCxnSpPr>
        <p:spPr>
          <a:xfrm rot="5400000" flipH="1" flipV="1">
            <a:off x="9045477" y="3193125"/>
            <a:ext cx="898947" cy="820184"/>
          </a:xfrm>
          <a:prstGeom prst="curvedConnector2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8C2AB121-7BC4-5834-2BE0-84A1795F1AE6}"/>
              </a:ext>
            </a:extLst>
          </p:cNvPr>
          <p:cNvSpPr txBox="1"/>
          <p:nvPr/>
        </p:nvSpPr>
        <p:spPr>
          <a:xfrm>
            <a:off x="7678450" y="3242526"/>
            <a:ext cx="120646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050" b="1" dirty="0">
                <a:latin typeface="+mj-lt"/>
              </a:rPr>
              <a:t>:</a:t>
            </a:r>
            <a:r>
              <a:rPr lang="en-GB" altLang="en-US" sz="1050" b="1" dirty="0" err="1">
                <a:latin typeface="+mj-lt"/>
              </a:rPr>
              <a:t>hasPlayedAt</a:t>
            </a:r>
            <a:r>
              <a:rPr lang="en-GB" altLang="en-US" sz="1050" b="1" dirty="0">
                <a:latin typeface="+mj-lt"/>
              </a:rPr>
              <a:t>  </a:t>
            </a:r>
            <a:endParaRPr lang="en-GB" sz="1050" b="1" dirty="0">
              <a:latin typeface="+mj-lt"/>
            </a:endParaRPr>
          </a:p>
        </p:txBody>
      </p:sp>
      <p:cxnSp>
        <p:nvCxnSpPr>
          <p:cNvPr id="66" name="Connector: Curved 65">
            <a:extLst>
              <a:ext uri="{FF2B5EF4-FFF2-40B4-BE49-F238E27FC236}">
                <a16:creationId xmlns:a16="http://schemas.microsoft.com/office/drawing/2014/main" id="{FA4A413E-7A6A-DC2B-0D4F-A875AC81113F}"/>
              </a:ext>
            </a:extLst>
          </p:cNvPr>
          <p:cNvCxnSpPr>
            <a:cxnSpLocks/>
            <a:stCxn id="60" idx="0"/>
            <a:endCxn id="67" idx="1"/>
          </p:cNvCxnSpPr>
          <p:nvPr/>
        </p:nvCxnSpPr>
        <p:spPr>
          <a:xfrm rot="5400000" flipH="1" flipV="1">
            <a:off x="9794704" y="2784580"/>
            <a:ext cx="558264" cy="1977956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E2AC658D-AE08-EC0B-E847-A3CB00223B3C}"/>
              </a:ext>
            </a:extLst>
          </p:cNvPr>
          <p:cNvSpPr/>
          <p:nvPr/>
        </p:nvSpPr>
        <p:spPr>
          <a:xfrm>
            <a:off x="11062814" y="3444887"/>
            <a:ext cx="73424" cy="9907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844A0B8-37A3-B0E8-05CD-98C397EDD8A2}"/>
              </a:ext>
            </a:extLst>
          </p:cNvPr>
          <p:cNvSpPr txBox="1"/>
          <p:nvPr/>
        </p:nvSpPr>
        <p:spPr>
          <a:xfrm>
            <a:off x="11107413" y="3294944"/>
            <a:ext cx="653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j-lt"/>
                <a:cs typeface="Courier New" panose="02070309020205020404" pitchFamily="49" charset="0"/>
              </a:rPr>
              <a:t>a4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1D7ED0C-E848-6D52-75CB-1F6F20DCEB4C}"/>
              </a:ext>
            </a:extLst>
          </p:cNvPr>
          <p:cNvSpPr txBox="1"/>
          <p:nvPr/>
        </p:nvSpPr>
        <p:spPr>
          <a:xfrm>
            <a:off x="8854527" y="3256902"/>
            <a:ext cx="120647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050" b="1" dirty="0">
                <a:latin typeface="+mj-lt"/>
              </a:rPr>
              <a:t>:</a:t>
            </a:r>
            <a:r>
              <a:rPr lang="en-GB" altLang="en-US" sz="1050" b="1" dirty="0" err="1">
                <a:latin typeface="+mj-lt"/>
              </a:rPr>
              <a:t>hasPlayedAt</a:t>
            </a:r>
            <a:r>
              <a:rPr lang="en-GB" altLang="en-US" sz="1050" b="1" dirty="0">
                <a:latin typeface="+mj-lt"/>
              </a:rPr>
              <a:t>   </a:t>
            </a:r>
            <a:endParaRPr lang="en-GB" sz="1050" b="1" dirty="0">
              <a:latin typeface="+mj-lt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F9BA0DC-59BF-FA5D-B51F-4C30E450338D}"/>
              </a:ext>
            </a:extLst>
          </p:cNvPr>
          <p:cNvSpPr txBox="1"/>
          <p:nvPr/>
        </p:nvSpPr>
        <p:spPr>
          <a:xfrm>
            <a:off x="9881069" y="3645106"/>
            <a:ext cx="124820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050" b="1" dirty="0">
                <a:latin typeface="+mj-lt"/>
              </a:rPr>
              <a:t>:</a:t>
            </a:r>
            <a:r>
              <a:rPr lang="en-GB" altLang="en-US" sz="1050" b="1" dirty="0" err="1">
                <a:latin typeface="+mj-lt"/>
              </a:rPr>
              <a:t>hasPlayedAt</a:t>
            </a:r>
            <a:r>
              <a:rPr lang="en-GB" altLang="en-US" sz="1050" b="1" dirty="0">
                <a:latin typeface="+mj-lt"/>
              </a:rPr>
              <a:t>   </a:t>
            </a:r>
            <a:endParaRPr lang="en-GB" sz="1050" b="1" dirty="0">
              <a:latin typeface="+mj-lt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CB9890A-D7C6-3E99-D843-E023C856072B}"/>
              </a:ext>
            </a:extLst>
          </p:cNvPr>
          <p:cNvSpPr txBox="1"/>
          <p:nvPr/>
        </p:nvSpPr>
        <p:spPr>
          <a:xfrm>
            <a:off x="10047958" y="2948475"/>
            <a:ext cx="508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j-lt"/>
                <a:cs typeface="Courier New" panose="02070309020205020404" pitchFamily="49" charset="0"/>
              </a:rPr>
              <a:t>a5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A03E826-1173-5C9C-A517-468E4DB71C0A}"/>
              </a:ext>
            </a:extLst>
          </p:cNvPr>
          <p:cNvSpPr/>
          <p:nvPr/>
        </p:nvSpPr>
        <p:spPr>
          <a:xfrm>
            <a:off x="9905042" y="3104204"/>
            <a:ext cx="73424" cy="9907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3737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02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OWL: Class Expressions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255" y="1885278"/>
            <a:ext cx="6580314" cy="467818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en-US" sz="2000" dirty="0">
                <a:latin typeface="+mj-lt"/>
              </a:rPr>
              <a:t>CE:=</a:t>
            </a:r>
          </a:p>
          <a:p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Object</a:t>
            </a: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All</a:t>
            </a:r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ValuesFrom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</a:t>
            </a: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OPE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CE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)</a:t>
            </a:r>
            <a:endParaRPr lang="en-US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</a:t>
            </a:r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contains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all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those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individuals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that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if</a:t>
            </a: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they are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connected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by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OPE</a:t>
            </a: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to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any </a:t>
            </a:r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individual</a:t>
            </a: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s, then these </a:t>
            </a:r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individual</a:t>
            </a: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are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instance</a:t>
            </a: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of </a:t>
            </a:r>
            <a:r>
              <a:rPr lang="en-US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only 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CE.</a:t>
            </a: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)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endParaRPr lang="en-US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r>
              <a:rPr lang="en-US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DataAll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ValuesFrom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(DPE1 ...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DPEn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DR)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r>
              <a:rPr lang="el-GR" altLang="en-US" sz="2000" dirty="0" err="1">
                <a:latin typeface="+mj-lt"/>
              </a:rPr>
              <a:t>ObjectMinCardinality</a:t>
            </a:r>
            <a:r>
              <a:rPr lang="el-GR" altLang="en-US" sz="2000" dirty="0">
                <a:latin typeface="+mj-lt"/>
              </a:rPr>
              <a:t>(n OPE CE)</a:t>
            </a:r>
            <a:endParaRPr lang="en-US" altLang="en-US" sz="2000" dirty="0">
              <a:latin typeface="+mj-lt"/>
            </a:endParaRP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DataMinCardinality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(n DPE DR)</a:t>
            </a:r>
            <a:endParaRPr lang="el-GR" altLang="en-US" sz="22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ObjectMaxCardinality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(2 a:hasPet) </a:t>
            </a: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ObjectExactCardinality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(1 a:hasPet a:Dog)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endParaRPr lang="en-US" altLang="en-US" sz="2000" dirty="0">
              <a:latin typeface="Courier New" panose="020703090202050204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3E6B5358-9230-EED3-703C-CEE04AB8E896}"/>
                  </a:ext>
                </a:extLst>
              </p14:cNvPr>
              <p14:cNvContentPartPr/>
              <p14:nvPr/>
            </p14:nvContentPartPr>
            <p14:xfrm>
              <a:off x="10259212" y="3040490"/>
              <a:ext cx="45719" cy="45719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3E6B5358-9230-EED3-703C-CEE04AB8E89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10584" y="2491862"/>
                <a:ext cx="1142975" cy="1142975"/>
              </a:xfrm>
              <a:prstGeom prst="rect">
                <a:avLst/>
              </a:prstGeom>
            </p:spPr>
          </p:pic>
        </mc:Fallback>
      </mc:AlternateContent>
      <p:sp>
        <p:nvSpPr>
          <p:cNvPr id="47" name="Rectangle 46">
            <a:extLst>
              <a:ext uri="{FF2B5EF4-FFF2-40B4-BE49-F238E27FC236}">
                <a16:creationId xmlns:a16="http://schemas.microsoft.com/office/drawing/2014/main" id="{4E33C2D6-0520-8A81-98A8-E556AFD046E6}"/>
              </a:ext>
            </a:extLst>
          </p:cNvPr>
          <p:cNvSpPr/>
          <p:nvPr/>
        </p:nvSpPr>
        <p:spPr>
          <a:xfrm>
            <a:off x="7184469" y="2360888"/>
            <a:ext cx="4794748" cy="22811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  <a:latin typeface="+mj-lt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789CAD18-426D-8080-E161-4691BE34E8ED}"/>
              </a:ext>
            </a:extLst>
          </p:cNvPr>
          <p:cNvSpPr/>
          <p:nvPr/>
        </p:nvSpPr>
        <p:spPr>
          <a:xfrm>
            <a:off x="10197045" y="2849779"/>
            <a:ext cx="1248205" cy="787587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+mj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D5058FC-9E35-1DA9-0E3F-91A5335D7A82}"/>
              </a:ext>
            </a:extLst>
          </p:cNvPr>
          <p:cNvSpPr txBox="1"/>
          <p:nvPr/>
        </p:nvSpPr>
        <p:spPr>
          <a:xfrm>
            <a:off x="7253799" y="2380619"/>
            <a:ext cx="15495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400" dirty="0">
                <a:latin typeface="+mj-lt"/>
              </a:rPr>
              <a:t>:Trumpeter</a:t>
            </a:r>
            <a:endParaRPr lang="en-GB" sz="1400" dirty="0">
              <a:latin typeface="+mj-lt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B2DF350-1C07-C552-7FD2-7BB51C0727FD}"/>
              </a:ext>
            </a:extLst>
          </p:cNvPr>
          <p:cNvSpPr txBox="1"/>
          <p:nvPr/>
        </p:nvSpPr>
        <p:spPr>
          <a:xfrm>
            <a:off x="8830776" y="2553738"/>
            <a:ext cx="19210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+mj-lt"/>
              </a:rPr>
              <a:t>:J</a:t>
            </a:r>
            <a:r>
              <a:rPr lang="en-GB" sz="1400" dirty="0" err="1">
                <a:latin typeface="+mj-lt"/>
              </a:rPr>
              <a:t>azzConcert</a:t>
            </a:r>
            <a:endParaRPr lang="en-GB" sz="1400" dirty="0">
              <a:latin typeface="+mj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F981D221-EC5D-EFFF-2B97-A1F7B8794A3B}"/>
                  </a:ext>
                </a:extLst>
              </p14:cNvPr>
              <p14:cNvContentPartPr/>
              <p14:nvPr/>
            </p14:nvContentPartPr>
            <p14:xfrm>
              <a:off x="8547420" y="3152456"/>
              <a:ext cx="45719" cy="45719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F981D221-EC5D-EFFF-2B97-A1F7B8794A3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98792" y="2603828"/>
                <a:ext cx="1142975" cy="11429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EFD8B852-198C-3A0D-501D-9868E515B665}"/>
                  </a:ext>
                </a:extLst>
              </p14:cNvPr>
              <p14:cNvContentPartPr/>
              <p14:nvPr/>
            </p14:nvContentPartPr>
            <p14:xfrm>
              <a:off x="8670540" y="3365936"/>
              <a:ext cx="45719" cy="45719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EFD8B852-198C-3A0D-501D-9868E515B66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21912" y="2817308"/>
                <a:ext cx="1142975" cy="11429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9CD7DA35-FD06-D7AA-DA0E-C9A3DFC1DA07}"/>
                  </a:ext>
                </a:extLst>
              </p14:cNvPr>
              <p14:cNvContentPartPr/>
              <p14:nvPr/>
            </p14:nvContentPartPr>
            <p14:xfrm>
              <a:off x="8519340" y="3085496"/>
              <a:ext cx="45719" cy="45719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9CD7DA35-FD06-D7AA-DA0E-C9A3DFC1DA0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70712" y="2536868"/>
                <a:ext cx="1142975" cy="1142975"/>
              </a:xfrm>
              <a:prstGeom prst="rect">
                <a:avLst/>
              </a:prstGeom>
            </p:spPr>
          </p:pic>
        </mc:Fallback>
      </mc:AlternateContent>
      <p:sp>
        <p:nvSpPr>
          <p:cNvPr id="56" name="Oval 55">
            <a:extLst>
              <a:ext uri="{FF2B5EF4-FFF2-40B4-BE49-F238E27FC236}">
                <a16:creationId xmlns:a16="http://schemas.microsoft.com/office/drawing/2014/main" id="{3DA5F10E-BCDE-871A-FE2D-CF414A668E6A}"/>
              </a:ext>
            </a:extLst>
          </p:cNvPr>
          <p:cNvSpPr/>
          <p:nvPr/>
        </p:nvSpPr>
        <p:spPr>
          <a:xfrm>
            <a:off x="7588377" y="2706753"/>
            <a:ext cx="1248205" cy="1277019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99D0100-B043-628A-9235-1369C08E305D}"/>
              </a:ext>
            </a:extLst>
          </p:cNvPr>
          <p:cNvSpPr txBox="1"/>
          <p:nvPr/>
        </p:nvSpPr>
        <p:spPr>
          <a:xfrm>
            <a:off x="7908125" y="3508770"/>
            <a:ext cx="653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+mj-lt"/>
                <a:cs typeface="Courier New" panose="02070309020205020404" pitchFamily="49" charset="0"/>
              </a:rPr>
              <a:t>a1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2F10322-476D-CB16-F0DC-60C5557AD375}"/>
              </a:ext>
            </a:extLst>
          </p:cNvPr>
          <p:cNvSpPr/>
          <p:nvPr/>
        </p:nvSpPr>
        <p:spPr>
          <a:xfrm>
            <a:off x="7896916" y="3514973"/>
            <a:ext cx="73424" cy="99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C6582F5-A43F-53E7-A96E-E06CFDB08811}"/>
              </a:ext>
            </a:extLst>
          </p:cNvPr>
          <p:cNvSpPr txBox="1"/>
          <p:nvPr/>
        </p:nvSpPr>
        <p:spPr>
          <a:xfrm>
            <a:off x="10031265" y="3988977"/>
            <a:ext cx="653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+mj-lt"/>
                <a:cs typeface="Courier New" panose="02070309020205020404" pitchFamily="49" charset="0"/>
              </a:rPr>
              <a:t>a3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9616DC7-5A6A-9C18-28DB-B49E563B61F3}"/>
              </a:ext>
            </a:extLst>
          </p:cNvPr>
          <p:cNvSpPr/>
          <p:nvPr/>
        </p:nvSpPr>
        <p:spPr>
          <a:xfrm>
            <a:off x="9968297" y="4052690"/>
            <a:ext cx="73424" cy="99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CC5C544-EADA-0EA6-12D5-ABF36C220295}"/>
              </a:ext>
            </a:extLst>
          </p:cNvPr>
          <p:cNvSpPr txBox="1"/>
          <p:nvPr/>
        </p:nvSpPr>
        <p:spPr>
          <a:xfrm>
            <a:off x="10430963" y="2945601"/>
            <a:ext cx="508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j-lt"/>
                <a:cs typeface="Courier New" panose="02070309020205020404" pitchFamily="49" charset="0"/>
              </a:rPr>
              <a:t>a2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14960FD-E279-38BC-FD35-77618D9D7EE8}"/>
              </a:ext>
            </a:extLst>
          </p:cNvPr>
          <p:cNvSpPr/>
          <p:nvPr/>
        </p:nvSpPr>
        <p:spPr>
          <a:xfrm>
            <a:off x="10356493" y="3095579"/>
            <a:ext cx="73424" cy="99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cxnSp>
        <p:nvCxnSpPr>
          <p:cNvPr id="63" name="Connector: Curved 62">
            <a:extLst>
              <a:ext uri="{FF2B5EF4-FFF2-40B4-BE49-F238E27FC236}">
                <a16:creationId xmlns:a16="http://schemas.microsoft.com/office/drawing/2014/main" id="{EC029F55-8C5C-76FF-F0D4-A0E7DBDCC3F7}"/>
              </a:ext>
            </a:extLst>
          </p:cNvPr>
          <p:cNvCxnSpPr>
            <a:cxnSpLocks/>
            <a:stCxn id="58" idx="0"/>
            <a:endCxn id="61" idx="1"/>
          </p:cNvCxnSpPr>
          <p:nvPr/>
        </p:nvCxnSpPr>
        <p:spPr>
          <a:xfrm rot="5400000" flipH="1" flipV="1">
            <a:off x="8989942" y="2073953"/>
            <a:ext cx="384706" cy="2497335"/>
          </a:xfrm>
          <a:prstGeom prst="curvedConnector2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or: Curved 63">
            <a:extLst>
              <a:ext uri="{FF2B5EF4-FFF2-40B4-BE49-F238E27FC236}">
                <a16:creationId xmlns:a16="http://schemas.microsoft.com/office/drawing/2014/main" id="{9841C555-EA5E-C730-C514-1C7028438B61}"/>
              </a:ext>
            </a:extLst>
          </p:cNvPr>
          <p:cNvCxnSpPr>
            <a:cxnSpLocks/>
            <a:stCxn id="60" idx="0"/>
            <a:endCxn id="73" idx="1"/>
          </p:cNvCxnSpPr>
          <p:nvPr/>
        </p:nvCxnSpPr>
        <p:spPr>
          <a:xfrm rot="5400000" flipH="1" flipV="1">
            <a:off x="10146787" y="3172994"/>
            <a:ext cx="737919" cy="1021474"/>
          </a:xfrm>
          <a:prstGeom prst="curvedConnector2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8C2AB121-7BC4-5834-2BE0-84A1795F1AE6}"/>
              </a:ext>
            </a:extLst>
          </p:cNvPr>
          <p:cNvSpPr txBox="1"/>
          <p:nvPr/>
        </p:nvSpPr>
        <p:spPr>
          <a:xfrm>
            <a:off x="8765385" y="3058495"/>
            <a:ext cx="120646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050" b="1" dirty="0">
                <a:latin typeface="+mj-lt"/>
              </a:rPr>
              <a:t>:</a:t>
            </a:r>
            <a:r>
              <a:rPr lang="en-GB" altLang="en-US" sz="1050" b="1" dirty="0" err="1">
                <a:latin typeface="+mj-lt"/>
              </a:rPr>
              <a:t>hasPlayedAt</a:t>
            </a:r>
            <a:r>
              <a:rPr lang="en-GB" altLang="en-US" sz="1050" b="1" dirty="0">
                <a:latin typeface="+mj-lt"/>
              </a:rPr>
              <a:t>  </a:t>
            </a:r>
            <a:endParaRPr lang="en-GB" sz="1050" b="1" dirty="0">
              <a:latin typeface="+mj-lt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1D7ED0C-E848-6D52-75CB-1F6F20DCEB4C}"/>
              </a:ext>
            </a:extLst>
          </p:cNvPr>
          <p:cNvSpPr txBox="1"/>
          <p:nvPr/>
        </p:nvSpPr>
        <p:spPr>
          <a:xfrm>
            <a:off x="8854531" y="3383425"/>
            <a:ext cx="120647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050" b="1" dirty="0">
                <a:latin typeface="+mj-lt"/>
              </a:rPr>
              <a:t>:</a:t>
            </a:r>
            <a:r>
              <a:rPr lang="en-GB" altLang="en-US" sz="1050" b="1" dirty="0" err="1">
                <a:latin typeface="+mj-lt"/>
              </a:rPr>
              <a:t>hasPlayedAt</a:t>
            </a:r>
            <a:r>
              <a:rPr lang="en-GB" altLang="en-US" sz="1050" b="1" dirty="0">
                <a:latin typeface="+mj-lt"/>
              </a:rPr>
              <a:t>   </a:t>
            </a:r>
            <a:endParaRPr lang="en-GB" sz="1050" b="1" dirty="0">
              <a:latin typeface="+mj-lt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E2A259A-D577-6151-781E-0FF8274F0AF6}"/>
              </a:ext>
            </a:extLst>
          </p:cNvPr>
          <p:cNvSpPr txBox="1"/>
          <p:nvPr/>
        </p:nvSpPr>
        <p:spPr>
          <a:xfrm>
            <a:off x="8087878" y="4920271"/>
            <a:ext cx="40696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46898"/>
                </a:solidFill>
                <a:latin typeface="+mj-lt"/>
              </a:rPr>
              <a:t>:</a:t>
            </a:r>
            <a:r>
              <a:rPr lang="en-GB" dirty="0" err="1">
                <a:solidFill>
                  <a:srgbClr val="246898"/>
                </a:solidFill>
                <a:latin typeface="+mj-lt"/>
              </a:rPr>
              <a:t>hasPlayedAt</a:t>
            </a:r>
            <a:r>
              <a:rPr lang="en-GB" dirty="0">
                <a:solidFill>
                  <a:srgbClr val="246898"/>
                </a:solidFill>
                <a:latin typeface="+mj-lt"/>
              </a:rPr>
              <a:t> </a:t>
            </a:r>
            <a:r>
              <a:rPr lang="en-GB" b="1" dirty="0" err="1">
                <a:solidFill>
                  <a:srgbClr val="246898"/>
                </a:solidFill>
                <a:latin typeface="+mj-lt"/>
              </a:rPr>
              <a:t>atleast</a:t>
            </a:r>
            <a:r>
              <a:rPr lang="en-GB" b="1" dirty="0">
                <a:solidFill>
                  <a:srgbClr val="246898"/>
                </a:solidFill>
                <a:latin typeface="+mj-lt"/>
              </a:rPr>
              <a:t> 2</a:t>
            </a:r>
            <a:r>
              <a:rPr lang="en-GB" dirty="0">
                <a:solidFill>
                  <a:srgbClr val="246898"/>
                </a:solidFill>
                <a:latin typeface="+mj-lt"/>
              </a:rPr>
              <a:t> :</a:t>
            </a:r>
            <a:r>
              <a:rPr lang="en-GB" dirty="0" err="1">
                <a:solidFill>
                  <a:srgbClr val="246898"/>
                </a:solidFill>
                <a:latin typeface="+mj-lt"/>
              </a:rPr>
              <a:t>JazzConcert</a:t>
            </a:r>
            <a:endParaRPr lang="en-GB" dirty="0">
              <a:solidFill>
                <a:srgbClr val="246898"/>
              </a:solidFill>
              <a:latin typeface="+mj-lt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CB9890A-D7C6-3E99-D843-E023C856072B}"/>
              </a:ext>
            </a:extLst>
          </p:cNvPr>
          <p:cNvSpPr txBox="1"/>
          <p:nvPr/>
        </p:nvSpPr>
        <p:spPr>
          <a:xfrm>
            <a:off x="11077949" y="3086499"/>
            <a:ext cx="508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j-lt"/>
                <a:cs typeface="Courier New" panose="02070309020205020404" pitchFamily="49" charset="0"/>
              </a:rPr>
              <a:t>a4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A03E826-1173-5C9C-A517-468E4DB71C0A}"/>
              </a:ext>
            </a:extLst>
          </p:cNvPr>
          <p:cNvSpPr/>
          <p:nvPr/>
        </p:nvSpPr>
        <p:spPr>
          <a:xfrm>
            <a:off x="11026483" y="3265232"/>
            <a:ext cx="73424" cy="99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2B25B160-A9B7-CB9C-11AD-69E8FBE6F0BA}"/>
              </a:ext>
            </a:extLst>
          </p:cNvPr>
          <p:cNvCxnSpPr>
            <a:cxnSpLocks/>
            <a:stCxn id="58" idx="0"/>
            <a:endCxn id="73" idx="1"/>
          </p:cNvCxnSpPr>
          <p:nvPr/>
        </p:nvCxnSpPr>
        <p:spPr>
          <a:xfrm rot="5400000" flipH="1" flipV="1">
            <a:off x="9379954" y="1868445"/>
            <a:ext cx="200202" cy="3092855"/>
          </a:xfrm>
          <a:prstGeom prst="curvedConnector2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2773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02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OWL: Class Expressions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255" y="1885278"/>
            <a:ext cx="6580314" cy="467818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en-US" sz="2000" dirty="0">
                <a:latin typeface="+mj-lt"/>
              </a:rPr>
              <a:t>CE:=</a:t>
            </a:r>
          </a:p>
          <a:p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Object</a:t>
            </a: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All</a:t>
            </a:r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ValuesFrom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</a:t>
            </a: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OPE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CE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)</a:t>
            </a:r>
            <a:endParaRPr lang="en-US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</a:t>
            </a:r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contains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all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those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individuals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that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if</a:t>
            </a: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they are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connected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by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OPE</a:t>
            </a: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to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any </a:t>
            </a:r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individual</a:t>
            </a: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s, then these </a:t>
            </a:r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individual</a:t>
            </a: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are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instance</a:t>
            </a: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of </a:t>
            </a:r>
            <a:r>
              <a:rPr lang="en-US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only 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CE.</a:t>
            </a: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)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endParaRPr lang="en-US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r>
              <a:rPr lang="en-US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DataAll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ValuesFrom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(DPE1 ...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DPEn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DR)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ObjectMinCardinality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(n OPE CE)</a:t>
            </a:r>
            <a:endParaRPr lang="en-US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r>
              <a:rPr lang="el-GR" altLang="en-US" sz="2000" dirty="0" err="1">
                <a:latin typeface="+mj-lt"/>
              </a:rPr>
              <a:t>DataMinCardinality</a:t>
            </a:r>
            <a:r>
              <a:rPr lang="el-GR" altLang="en-US" sz="2000" dirty="0">
                <a:latin typeface="+mj-lt"/>
              </a:rPr>
              <a:t>(n DPE DR)</a:t>
            </a:r>
            <a:endParaRPr lang="el-GR" altLang="en-US" sz="2200" dirty="0">
              <a:latin typeface="+mj-lt"/>
            </a:endParaRP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ObjectMaxCardinality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(2 a:hasPet) </a:t>
            </a: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ObjectExactCardinality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(1 a:hasPet a:Dog)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endParaRPr lang="en-US" altLang="en-US" sz="2000" dirty="0">
              <a:latin typeface="Courier New" panose="020703090202050204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3E6B5358-9230-EED3-703C-CEE04AB8E896}"/>
                  </a:ext>
                </a:extLst>
              </p14:cNvPr>
              <p14:cNvContentPartPr/>
              <p14:nvPr/>
            </p14:nvContentPartPr>
            <p14:xfrm>
              <a:off x="10259212" y="3040490"/>
              <a:ext cx="45719" cy="45719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3E6B5358-9230-EED3-703C-CEE04AB8E89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10584" y="2491862"/>
                <a:ext cx="1142975" cy="1142975"/>
              </a:xfrm>
              <a:prstGeom prst="rect">
                <a:avLst/>
              </a:prstGeom>
            </p:spPr>
          </p:pic>
        </mc:Fallback>
      </mc:AlternateContent>
      <p:sp>
        <p:nvSpPr>
          <p:cNvPr id="47" name="Rectangle 46">
            <a:extLst>
              <a:ext uri="{FF2B5EF4-FFF2-40B4-BE49-F238E27FC236}">
                <a16:creationId xmlns:a16="http://schemas.microsoft.com/office/drawing/2014/main" id="{4E33C2D6-0520-8A81-98A8-E556AFD046E6}"/>
              </a:ext>
            </a:extLst>
          </p:cNvPr>
          <p:cNvSpPr/>
          <p:nvPr/>
        </p:nvSpPr>
        <p:spPr>
          <a:xfrm>
            <a:off x="7184469" y="2360888"/>
            <a:ext cx="4794748" cy="22811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  <a:latin typeface="+mj-lt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789CAD18-426D-8080-E161-4691BE34E8ED}"/>
              </a:ext>
            </a:extLst>
          </p:cNvPr>
          <p:cNvSpPr/>
          <p:nvPr/>
        </p:nvSpPr>
        <p:spPr>
          <a:xfrm>
            <a:off x="10197045" y="2849779"/>
            <a:ext cx="1248205" cy="787587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+mj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D5058FC-9E35-1DA9-0E3F-91A5335D7A82}"/>
              </a:ext>
            </a:extLst>
          </p:cNvPr>
          <p:cNvSpPr txBox="1"/>
          <p:nvPr/>
        </p:nvSpPr>
        <p:spPr>
          <a:xfrm>
            <a:off x="7253799" y="2380619"/>
            <a:ext cx="15495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400" dirty="0">
                <a:latin typeface="+mj-lt"/>
              </a:rPr>
              <a:t>:Trumpeter</a:t>
            </a:r>
            <a:endParaRPr lang="en-GB" sz="1400" dirty="0">
              <a:latin typeface="+mj-lt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B2DF350-1C07-C552-7FD2-7BB51C0727FD}"/>
              </a:ext>
            </a:extLst>
          </p:cNvPr>
          <p:cNvSpPr txBox="1"/>
          <p:nvPr/>
        </p:nvSpPr>
        <p:spPr>
          <a:xfrm>
            <a:off x="8830776" y="2553738"/>
            <a:ext cx="19210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+mj-lt"/>
              </a:rPr>
              <a:t>:J</a:t>
            </a:r>
            <a:r>
              <a:rPr lang="en-GB" sz="1400" dirty="0" err="1">
                <a:latin typeface="+mj-lt"/>
              </a:rPr>
              <a:t>azzConcert</a:t>
            </a:r>
            <a:endParaRPr lang="en-GB" sz="1400" dirty="0">
              <a:latin typeface="+mj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F981D221-EC5D-EFFF-2B97-A1F7B8794A3B}"/>
                  </a:ext>
                </a:extLst>
              </p14:cNvPr>
              <p14:cNvContentPartPr/>
              <p14:nvPr/>
            </p14:nvContentPartPr>
            <p14:xfrm>
              <a:off x="8547420" y="3152456"/>
              <a:ext cx="45719" cy="45719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F981D221-EC5D-EFFF-2B97-A1F7B8794A3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98792" y="2603828"/>
                <a:ext cx="1142975" cy="11429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EFD8B852-198C-3A0D-501D-9868E515B665}"/>
                  </a:ext>
                </a:extLst>
              </p14:cNvPr>
              <p14:cNvContentPartPr/>
              <p14:nvPr/>
            </p14:nvContentPartPr>
            <p14:xfrm>
              <a:off x="8670540" y="3365936"/>
              <a:ext cx="45719" cy="45719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EFD8B852-198C-3A0D-501D-9868E515B66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21912" y="2817308"/>
                <a:ext cx="1142975" cy="11429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9CD7DA35-FD06-D7AA-DA0E-C9A3DFC1DA07}"/>
                  </a:ext>
                </a:extLst>
              </p14:cNvPr>
              <p14:cNvContentPartPr/>
              <p14:nvPr/>
            </p14:nvContentPartPr>
            <p14:xfrm>
              <a:off x="8519340" y="3085496"/>
              <a:ext cx="45719" cy="45719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9CD7DA35-FD06-D7AA-DA0E-C9A3DFC1DA0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70712" y="2536868"/>
                <a:ext cx="1142975" cy="1142975"/>
              </a:xfrm>
              <a:prstGeom prst="rect">
                <a:avLst/>
              </a:prstGeom>
            </p:spPr>
          </p:pic>
        </mc:Fallback>
      </mc:AlternateContent>
      <p:sp>
        <p:nvSpPr>
          <p:cNvPr id="56" name="Oval 55">
            <a:extLst>
              <a:ext uri="{FF2B5EF4-FFF2-40B4-BE49-F238E27FC236}">
                <a16:creationId xmlns:a16="http://schemas.microsoft.com/office/drawing/2014/main" id="{3DA5F10E-BCDE-871A-FE2D-CF414A668E6A}"/>
              </a:ext>
            </a:extLst>
          </p:cNvPr>
          <p:cNvSpPr/>
          <p:nvPr/>
        </p:nvSpPr>
        <p:spPr>
          <a:xfrm>
            <a:off x="7588377" y="2706753"/>
            <a:ext cx="1248205" cy="1277019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99D0100-B043-628A-9235-1369C08E305D}"/>
              </a:ext>
            </a:extLst>
          </p:cNvPr>
          <p:cNvSpPr txBox="1"/>
          <p:nvPr/>
        </p:nvSpPr>
        <p:spPr>
          <a:xfrm>
            <a:off x="7908125" y="3508770"/>
            <a:ext cx="653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+mj-lt"/>
                <a:cs typeface="Courier New" panose="02070309020205020404" pitchFamily="49" charset="0"/>
              </a:rPr>
              <a:t>a1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2F10322-476D-CB16-F0DC-60C5557AD375}"/>
              </a:ext>
            </a:extLst>
          </p:cNvPr>
          <p:cNvSpPr/>
          <p:nvPr/>
        </p:nvSpPr>
        <p:spPr>
          <a:xfrm>
            <a:off x="7896916" y="3514973"/>
            <a:ext cx="73424" cy="99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C6582F5-A43F-53E7-A96E-E06CFDB08811}"/>
              </a:ext>
            </a:extLst>
          </p:cNvPr>
          <p:cNvSpPr txBox="1"/>
          <p:nvPr/>
        </p:nvSpPr>
        <p:spPr>
          <a:xfrm>
            <a:off x="10031265" y="3988977"/>
            <a:ext cx="653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+mj-lt"/>
                <a:cs typeface="Courier New" panose="02070309020205020404" pitchFamily="49" charset="0"/>
              </a:rPr>
              <a:t>a3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9616DC7-5A6A-9C18-28DB-B49E563B61F3}"/>
              </a:ext>
            </a:extLst>
          </p:cNvPr>
          <p:cNvSpPr/>
          <p:nvPr/>
        </p:nvSpPr>
        <p:spPr>
          <a:xfrm>
            <a:off x="9968297" y="4052690"/>
            <a:ext cx="73424" cy="99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CC5C544-EADA-0EA6-12D5-ABF36C220295}"/>
              </a:ext>
            </a:extLst>
          </p:cNvPr>
          <p:cNvSpPr txBox="1"/>
          <p:nvPr/>
        </p:nvSpPr>
        <p:spPr>
          <a:xfrm>
            <a:off x="10430963" y="2945601"/>
            <a:ext cx="508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j-lt"/>
                <a:cs typeface="Courier New" panose="02070309020205020404" pitchFamily="49" charset="0"/>
              </a:rPr>
              <a:t>a2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14960FD-E279-38BC-FD35-77618D9D7EE8}"/>
              </a:ext>
            </a:extLst>
          </p:cNvPr>
          <p:cNvSpPr/>
          <p:nvPr/>
        </p:nvSpPr>
        <p:spPr>
          <a:xfrm>
            <a:off x="10356493" y="3095579"/>
            <a:ext cx="73424" cy="99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cxnSp>
        <p:nvCxnSpPr>
          <p:cNvPr id="63" name="Connector: Curved 62">
            <a:extLst>
              <a:ext uri="{FF2B5EF4-FFF2-40B4-BE49-F238E27FC236}">
                <a16:creationId xmlns:a16="http://schemas.microsoft.com/office/drawing/2014/main" id="{EC029F55-8C5C-76FF-F0D4-A0E7DBDCC3F7}"/>
              </a:ext>
            </a:extLst>
          </p:cNvPr>
          <p:cNvCxnSpPr>
            <a:cxnSpLocks/>
            <a:stCxn id="58" idx="0"/>
            <a:endCxn id="61" idx="1"/>
          </p:cNvCxnSpPr>
          <p:nvPr/>
        </p:nvCxnSpPr>
        <p:spPr>
          <a:xfrm rot="5400000" flipH="1" flipV="1">
            <a:off x="8989942" y="2073953"/>
            <a:ext cx="384706" cy="2497335"/>
          </a:xfrm>
          <a:prstGeom prst="curvedConnector2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or: Curved 63">
            <a:extLst>
              <a:ext uri="{FF2B5EF4-FFF2-40B4-BE49-F238E27FC236}">
                <a16:creationId xmlns:a16="http://schemas.microsoft.com/office/drawing/2014/main" id="{9841C555-EA5E-C730-C514-1C7028438B61}"/>
              </a:ext>
            </a:extLst>
          </p:cNvPr>
          <p:cNvCxnSpPr>
            <a:cxnSpLocks/>
            <a:stCxn id="60" idx="0"/>
            <a:endCxn id="73" idx="1"/>
          </p:cNvCxnSpPr>
          <p:nvPr/>
        </p:nvCxnSpPr>
        <p:spPr>
          <a:xfrm rot="5400000" flipH="1" flipV="1">
            <a:off x="10146787" y="3172994"/>
            <a:ext cx="737919" cy="1021474"/>
          </a:xfrm>
          <a:prstGeom prst="curvedConnector2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8C2AB121-7BC4-5834-2BE0-84A1795F1AE6}"/>
              </a:ext>
            </a:extLst>
          </p:cNvPr>
          <p:cNvSpPr txBox="1"/>
          <p:nvPr/>
        </p:nvSpPr>
        <p:spPr>
          <a:xfrm>
            <a:off x="8765385" y="3058495"/>
            <a:ext cx="120646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050" b="1" dirty="0">
                <a:latin typeface="+mj-lt"/>
              </a:rPr>
              <a:t>:</a:t>
            </a:r>
            <a:r>
              <a:rPr lang="en-GB" altLang="en-US" sz="1050" b="1" dirty="0" err="1">
                <a:latin typeface="+mj-lt"/>
              </a:rPr>
              <a:t>hasPlayedAt</a:t>
            </a:r>
            <a:r>
              <a:rPr lang="en-GB" altLang="en-US" sz="1050" b="1" dirty="0">
                <a:latin typeface="+mj-lt"/>
              </a:rPr>
              <a:t>  </a:t>
            </a:r>
            <a:endParaRPr lang="en-GB" sz="1050" b="1" dirty="0">
              <a:latin typeface="+mj-lt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1D7ED0C-E848-6D52-75CB-1F6F20DCEB4C}"/>
              </a:ext>
            </a:extLst>
          </p:cNvPr>
          <p:cNvSpPr txBox="1"/>
          <p:nvPr/>
        </p:nvSpPr>
        <p:spPr>
          <a:xfrm>
            <a:off x="8854531" y="3383425"/>
            <a:ext cx="120647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050" b="1" dirty="0">
                <a:latin typeface="+mj-lt"/>
              </a:rPr>
              <a:t>:</a:t>
            </a:r>
            <a:r>
              <a:rPr lang="en-GB" altLang="en-US" sz="1050" b="1" dirty="0" err="1">
                <a:latin typeface="+mj-lt"/>
              </a:rPr>
              <a:t>hasPlayedAt</a:t>
            </a:r>
            <a:r>
              <a:rPr lang="en-GB" altLang="en-US" sz="1050" b="1" dirty="0">
                <a:latin typeface="+mj-lt"/>
              </a:rPr>
              <a:t>   </a:t>
            </a:r>
            <a:endParaRPr lang="en-GB" sz="1050" b="1" dirty="0">
              <a:latin typeface="+mj-lt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E2A259A-D577-6151-781E-0FF8274F0AF6}"/>
              </a:ext>
            </a:extLst>
          </p:cNvPr>
          <p:cNvSpPr txBox="1"/>
          <p:nvPr/>
        </p:nvSpPr>
        <p:spPr>
          <a:xfrm>
            <a:off x="8087878" y="4920271"/>
            <a:ext cx="40696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46898"/>
                </a:solidFill>
                <a:latin typeface="+mj-lt"/>
              </a:rPr>
              <a:t>:</a:t>
            </a:r>
            <a:r>
              <a:rPr lang="en-GB" dirty="0" err="1">
                <a:solidFill>
                  <a:srgbClr val="246898"/>
                </a:solidFill>
                <a:latin typeface="+mj-lt"/>
              </a:rPr>
              <a:t>hasPlayedAt</a:t>
            </a:r>
            <a:r>
              <a:rPr lang="en-GB" dirty="0">
                <a:solidFill>
                  <a:srgbClr val="246898"/>
                </a:solidFill>
                <a:latin typeface="+mj-lt"/>
              </a:rPr>
              <a:t> </a:t>
            </a:r>
            <a:r>
              <a:rPr lang="en-GB" b="1" dirty="0" err="1">
                <a:solidFill>
                  <a:srgbClr val="246898"/>
                </a:solidFill>
                <a:latin typeface="+mj-lt"/>
              </a:rPr>
              <a:t>atleast</a:t>
            </a:r>
            <a:r>
              <a:rPr lang="en-GB" b="1" dirty="0">
                <a:solidFill>
                  <a:srgbClr val="246898"/>
                </a:solidFill>
                <a:latin typeface="+mj-lt"/>
              </a:rPr>
              <a:t> 2</a:t>
            </a:r>
            <a:r>
              <a:rPr lang="en-GB" dirty="0">
                <a:solidFill>
                  <a:srgbClr val="246898"/>
                </a:solidFill>
                <a:latin typeface="+mj-lt"/>
              </a:rPr>
              <a:t> :</a:t>
            </a:r>
            <a:r>
              <a:rPr lang="en-GB" dirty="0" err="1">
                <a:solidFill>
                  <a:srgbClr val="246898"/>
                </a:solidFill>
                <a:latin typeface="+mj-lt"/>
              </a:rPr>
              <a:t>JazzConcert</a:t>
            </a:r>
            <a:endParaRPr lang="en-GB" dirty="0">
              <a:solidFill>
                <a:srgbClr val="246898"/>
              </a:solidFill>
              <a:latin typeface="+mj-lt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CB9890A-D7C6-3E99-D843-E023C856072B}"/>
              </a:ext>
            </a:extLst>
          </p:cNvPr>
          <p:cNvSpPr txBox="1"/>
          <p:nvPr/>
        </p:nvSpPr>
        <p:spPr>
          <a:xfrm>
            <a:off x="11077949" y="3086499"/>
            <a:ext cx="508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j-lt"/>
                <a:cs typeface="Courier New" panose="02070309020205020404" pitchFamily="49" charset="0"/>
              </a:rPr>
              <a:t>a4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A03E826-1173-5C9C-A517-468E4DB71C0A}"/>
              </a:ext>
            </a:extLst>
          </p:cNvPr>
          <p:cNvSpPr/>
          <p:nvPr/>
        </p:nvSpPr>
        <p:spPr>
          <a:xfrm>
            <a:off x="11026483" y="3265232"/>
            <a:ext cx="73424" cy="99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2B25B160-A9B7-CB9C-11AD-69E8FBE6F0BA}"/>
              </a:ext>
            </a:extLst>
          </p:cNvPr>
          <p:cNvCxnSpPr>
            <a:cxnSpLocks/>
            <a:stCxn id="58" idx="0"/>
            <a:endCxn id="73" idx="1"/>
          </p:cNvCxnSpPr>
          <p:nvPr/>
        </p:nvCxnSpPr>
        <p:spPr>
          <a:xfrm rot="5400000" flipH="1" flipV="1">
            <a:off x="9379954" y="1868445"/>
            <a:ext cx="200202" cy="3092855"/>
          </a:xfrm>
          <a:prstGeom prst="curvedConnector2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598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773" y="311531"/>
            <a:ext cx="9895951" cy="1033669"/>
          </a:xfrm>
        </p:spPr>
        <p:txBody>
          <a:bodyPr>
            <a:normAutofit/>
          </a:bodyPr>
          <a:lstStyle/>
          <a:p>
            <a:r>
              <a:rPr lang="en-GB" sz="2800">
                <a:solidFill>
                  <a:schemeClr val="tx1"/>
                </a:solidFill>
              </a:rPr>
              <a:t>What have we achieved </a:t>
            </a:r>
            <a:r>
              <a:rPr lang="en-GB" sz="2800" dirty="0">
                <a:solidFill>
                  <a:schemeClr val="tx1"/>
                </a:solidFill>
              </a:rPr>
              <a:t>so far?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254" y="1885278"/>
            <a:ext cx="10395145" cy="4678183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en-US" sz="2000" dirty="0"/>
              <a:t>We have explained what </a:t>
            </a:r>
            <a:r>
              <a:rPr lang="en-US" altLang="en-US" sz="2000" b="1" dirty="0"/>
              <a:t>the “things” that one can define</a:t>
            </a:r>
            <a:r>
              <a:rPr lang="en-US" altLang="en-US" sz="2000" dirty="0"/>
              <a:t> in OWL 2 are.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Now let us see how to use these “things” to </a:t>
            </a:r>
            <a:r>
              <a:rPr lang="en-US" altLang="en-US" sz="2000" b="1" dirty="0"/>
              <a:t>represent knowledge about a domain.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In OWL 2 knowledge is represented by</a:t>
            </a:r>
            <a:r>
              <a:rPr lang="el-GR" altLang="en-US" sz="2000" dirty="0"/>
              <a:t> </a:t>
            </a:r>
            <a:r>
              <a:rPr lang="el-GR" altLang="en-US" sz="2000" b="1" dirty="0" err="1"/>
              <a:t>axioms</a:t>
            </a:r>
            <a:r>
              <a:rPr lang="en-US" altLang="en-US" sz="2000" dirty="0"/>
              <a:t>:</a:t>
            </a:r>
            <a:r>
              <a:rPr lang="el-GR" altLang="en-US" sz="2000" dirty="0"/>
              <a:t> </a:t>
            </a:r>
            <a:r>
              <a:rPr lang="el-GR" altLang="en-US" sz="2000" dirty="0" err="1"/>
              <a:t>statements</a:t>
            </a:r>
            <a:r>
              <a:rPr lang="el-GR" altLang="en-US" sz="2000" dirty="0"/>
              <a:t> </a:t>
            </a:r>
            <a:r>
              <a:rPr lang="el-GR" altLang="en-US" sz="2000" dirty="0" err="1"/>
              <a:t>that</a:t>
            </a:r>
            <a:r>
              <a:rPr lang="el-GR" altLang="en-US" sz="2000" dirty="0"/>
              <a:t> </a:t>
            </a:r>
            <a:r>
              <a:rPr lang="el-GR" altLang="en-US" sz="2000" dirty="0" err="1"/>
              <a:t>say</a:t>
            </a:r>
            <a:r>
              <a:rPr lang="el-GR" altLang="en-US" sz="2000" dirty="0"/>
              <a:t> </a:t>
            </a:r>
            <a:r>
              <a:rPr lang="el-GR" altLang="en-US" sz="2000" dirty="0" err="1"/>
              <a:t>what</a:t>
            </a:r>
            <a:r>
              <a:rPr lang="el-GR" altLang="en-US" sz="2000" dirty="0"/>
              <a:t> </a:t>
            </a:r>
            <a:r>
              <a:rPr lang="el-GR" altLang="en-US" sz="2000" dirty="0" err="1"/>
              <a:t>is</a:t>
            </a:r>
            <a:r>
              <a:rPr lang="el-GR" altLang="en-US" sz="2000" dirty="0"/>
              <a:t> </a:t>
            </a:r>
            <a:r>
              <a:rPr lang="el-GR" altLang="en-US" sz="2000" dirty="0" err="1"/>
              <a:t>true</a:t>
            </a:r>
            <a:r>
              <a:rPr lang="el-GR" altLang="en-US" sz="2000" dirty="0"/>
              <a:t> in the </a:t>
            </a:r>
            <a:r>
              <a:rPr lang="el-GR" altLang="en-US" sz="2000" dirty="0" err="1"/>
              <a:t>domain</a:t>
            </a:r>
            <a:r>
              <a:rPr lang="en-US" altLang="en-US" sz="2000" dirty="0"/>
              <a:t> of interest</a:t>
            </a:r>
            <a:r>
              <a:rPr lang="el-GR" altLang="en-US" sz="2000" dirty="0"/>
              <a:t>. </a:t>
            </a:r>
          </a:p>
          <a:p>
            <a:endParaRPr lang="en-US" alt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5076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146" y="328481"/>
            <a:ext cx="9895951" cy="1033669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Axioms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254" y="1885278"/>
            <a:ext cx="10701440" cy="4678183"/>
          </a:xfrm>
          <a:ln>
            <a:solidFill>
              <a:schemeClr val="bg1">
                <a:lumMod val="50000"/>
              </a:schemeClr>
            </a:solidFill>
          </a:ln>
        </p:spPr>
        <p:txBody>
          <a:bodyPr anchor="t"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l-GR" altLang="en-US" sz="2000" dirty="0" err="1">
                <a:latin typeface="+mj-lt"/>
              </a:rPr>
              <a:t>SubClassOf</a:t>
            </a:r>
            <a:r>
              <a:rPr lang="el-GR" altLang="en-US" sz="2000" dirty="0">
                <a:latin typeface="+mj-lt"/>
              </a:rPr>
              <a:t>(</a:t>
            </a:r>
            <a:r>
              <a:rPr lang="el-GR" altLang="en-US" sz="2000" dirty="0">
                <a:solidFill>
                  <a:srgbClr val="E56DA6"/>
                </a:solidFill>
                <a:latin typeface="+mj-lt"/>
              </a:rPr>
              <a:t>CE1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>
                <a:solidFill>
                  <a:srgbClr val="E56DA6"/>
                </a:solidFill>
                <a:latin typeface="+mj-lt"/>
              </a:rPr>
              <a:t>CE2</a:t>
            </a:r>
            <a:r>
              <a:rPr lang="el-GR" altLang="en-US" sz="2000" dirty="0">
                <a:latin typeface="+mj-lt"/>
              </a:rPr>
              <a:t>)</a:t>
            </a:r>
            <a:endParaRPr lang="en-GB" altLang="en-US" sz="2000" dirty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err="1">
                <a:latin typeface="+mj-lt"/>
              </a:rPr>
              <a:t>DisjointClasses</a:t>
            </a:r>
            <a:r>
              <a:rPr lang="el-GR" altLang="en-US" sz="2000" dirty="0">
                <a:latin typeface="+mj-lt"/>
              </a:rPr>
              <a:t>(CE1 CE2)</a:t>
            </a:r>
            <a:r>
              <a:rPr lang="en-GB" altLang="en-US" sz="2000" dirty="0">
                <a:latin typeface="+mj-lt"/>
              </a:rPr>
              <a:t> 	</a:t>
            </a:r>
            <a:r>
              <a:rPr lang="en-GB" altLang="en-US" sz="2000" dirty="0">
                <a:solidFill>
                  <a:srgbClr val="246898"/>
                </a:solidFill>
                <a:latin typeface="+mj-lt"/>
              </a:rPr>
              <a:t>(Person, Organization)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err="1">
                <a:latin typeface="+mj-lt"/>
              </a:rPr>
              <a:t>SubObjectPropertyOf</a:t>
            </a:r>
            <a:r>
              <a:rPr lang="el-GR" altLang="en-US" sz="2000" dirty="0">
                <a:latin typeface="+mj-lt"/>
              </a:rPr>
              <a:t>(OPE1 OPE2)</a:t>
            </a:r>
            <a:r>
              <a:rPr lang="en-GB" altLang="en-US" sz="2000" dirty="0">
                <a:latin typeface="+mj-lt"/>
              </a:rPr>
              <a:t> 	</a:t>
            </a:r>
            <a:r>
              <a:rPr lang="en-GB" altLang="en-US" sz="2000" dirty="0">
                <a:solidFill>
                  <a:srgbClr val="246898"/>
                </a:solidFill>
                <a:latin typeface="+mj-lt"/>
              </a:rPr>
              <a:t>(has defining Ingredient - </a:t>
            </a:r>
            <a:r>
              <a:rPr lang="en-GB" altLang="en-US" sz="2000" dirty="0" err="1">
                <a:solidFill>
                  <a:srgbClr val="246898"/>
                </a:solidFill>
                <a:latin typeface="+mj-lt"/>
              </a:rPr>
              <a:t>hasIngredient</a:t>
            </a:r>
            <a:r>
              <a:rPr lang="en-GB" altLang="en-US" sz="2000" dirty="0">
                <a:solidFill>
                  <a:srgbClr val="246898"/>
                </a:solidFill>
                <a:latin typeface="+mj-lt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000" dirty="0" err="1">
                <a:latin typeface="+mj-lt"/>
              </a:rPr>
              <a:t>SubObjectPropertyOf</a:t>
            </a:r>
            <a:r>
              <a:rPr lang="en-GB" altLang="en-US" sz="2000" dirty="0">
                <a:latin typeface="+mj-lt"/>
              </a:rPr>
              <a:t>(</a:t>
            </a:r>
            <a:r>
              <a:rPr lang="en-GB" altLang="en-US" sz="2000" dirty="0" err="1">
                <a:latin typeface="+mj-lt"/>
              </a:rPr>
              <a:t>ObjectPropertyChain</a:t>
            </a:r>
            <a:r>
              <a:rPr lang="en-GB" altLang="en-US" sz="2000" dirty="0">
                <a:latin typeface="+mj-lt"/>
              </a:rPr>
              <a:t>(OPE1 ... </a:t>
            </a:r>
            <a:r>
              <a:rPr lang="en-GB" altLang="en-US" sz="2000" dirty="0" err="1">
                <a:latin typeface="+mj-lt"/>
              </a:rPr>
              <a:t>OPEn</a:t>
            </a:r>
            <a:r>
              <a:rPr lang="en-GB" altLang="en-US" sz="2000" dirty="0">
                <a:latin typeface="+mj-lt"/>
              </a:rPr>
              <a:t>) OPE)</a:t>
            </a:r>
          </a:p>
          <a:p>
            <a:pPr eaLnBrk="1" hangingPunct="1">
              <a:lnSpc>
                <a:spcPct val="80000"/>
              </a:lnSpc>
            </a:pPr>
            <a:endParaRPr lang="en-GB" altLang="en-US" sz="2000" dirty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endParaRPr lang="en-GB" altLang="en-US" sz="2000" dirty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endParaRPr lang="en-GB" altLang="en-US" sz="2000" dirty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err="1">
                <a:latin typeface="+mj-lt"/>
              </a:rPr>
              <a:t>DisjointObjectProperties</a:t>
            </a:r>
            <a:r>
              <a:rPr lang="el-GR" altLang="en-US" sz="2000" dirty="0">
                <a:latin typeface="+mj-lt"/>
              </a:rPr>
              <a:t>(OPE1 ... </a:t>
            </a:r>
            <a:r>
              <a:rPr lang="el-GR" altLang="en-US" sz="2000" dirty="0" err="1">
                <a:latin typeface="+mj-lt"/>
              </a:rPr>
              <a:t>OPEn</a:t>
            </a:r>
            <a:r>
              <a:rPr lang="el-GR" altLang="en-US" sz="2000" dirty="0">
                <a:latin typeface="+mj-lt"/>
              </a:rPr>
              <a:t>)</a:t>
            </a:r>
            <a:r>
              <a:rPr lang="en-GB" altLang="en-US" sz="2000" dirty="0">
                <a:latin typeface="+mj-lt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err="1">
                <a:latin typeface="+mj-lt"/>
              </a:rPr>
              <a:t>InverseObjectProperties</a:t>
            </a:r>
            <a:r>
              <a:rPr lang="el-GR" altLang="en-US" sz="2000" dirty="0">
                <a:latin typeface="+mj-lt"/>
              </a:rPr>
              <a:t>(OPE1 OPE2)</a:t>
            </a:r>
            <a:r>
              <a:rPr lang="en-GB" altLang="en-US" sz="2000" dirty="0">
                <a:latin typeface="+mj-lt"/>
              </a:rPr>
              <a:t> </a:t>
            </a:r>
            <a:r>
              <a:rPr lang="en-GB" altLang="en-US" sz="2000" dirty="0">
                <a:solidFill>
                  <a:srgbClr val="246898"/>
                </a:solidFill>
                <a:latin typeface="+mj-lt"/>
              </a:rPr>
              <a:t>(</a:t>
            </a:r>
            <a:r>
              <a:rPr lang="en-GB" altLang="en-US" sz="2000" dirty="0" err="1">
                <a:solidFill>
                  <a:srgbClr val="246898"/>
                </a:solidFill>
                <a:latin typeface="+mj-lt"/>
              </a:rPr>
              <a:t>hasParent</a:t>
            </a:r>
            <a:r>
              <a:rPr lang="en-GB" altLang="en-US" sz="2000" dirty="0">
                <a:solidFill>
                  <a:srgbClr val="246898"/>
                </a:solidFill>
                <a:latin typeface="+mj-lt"/>
              </a:rPr>
              <a:t> - </a:t>
            </a:r>
            <a:r>
              <a:rPr lang="en-GB" altLang="en-US" sz="2000" dirty="0" err="1">
                <a:solidFill>
                  <a:srgbClr val="246898"/>
                </a:solidFill>
                <a:latin typeface="+mj-lt"/>
              </a:rPr>
              <a:t>isParentOf</a:t>
            </a:r>
            <a:r>
              <a:rPr lang="en-GB" altLang="en-US" sz="2000" dirty="0">
                <a:solidFill>
                  <a:srgbClr val="246898"/>
                </a:solidFill>
                <a:latin typeface="+mj-lt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err="1">
                <a:latin typeface="+mj-lt"/>
              </a:rPr>
              <a:t>ObjectPropertyDomain</a:t>
            </a:r>
            <a:r>
              <a:rPr lang="el-GR" altLang="en-US" sz="2000" dirty="0">
                <a:latin typeface="+mj-lt"/>
              </a:rPr>
              <a:t>(OPE CE)</a:t>
            </a:r>
            <a:endParaRPr lang="en-GB" altLang="en-US" sz="2000" dirty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err="1">
                <a:latin typeface="+mj-lt"/>
              </a:rPr>
              <a:t>ObjectPropertyRange</a:t>
            </a:r>
            <a:r>
              <a:rPr lang="el-GR" altLang="en-US" sz="2000" dirty="0">
                <a:latin typeface="+mj-lt"/>
              </a:rPr>
              <a:t>(OPE CE</a:t>
            </a:r>
            <a:r>
              <a:rPr lang="el-GR" altLang="en-US" sz="2000" dirty="0">
                <a:latin typeface="Courier New" panose="02070309020205020404" pitchFamily="49" charset="0"/>
              </a:rPr>
              <a:t>)</a:t>
            </a:r>
            <a:endParaRPr lang="en-GB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5B7125D-4CF6-582F-343E-2B463E929728}"/>
              </a:ext>
            </a:extLst>
          </p:cNvPr>
          <p:cNvSpPr/>
          <p:nvPr/>
        </p:nvSpPr>
        <p:spPr>
          <a:xfrm>
            <a:off x="7635921" y="395096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E88803A-ACAA-D5BA-A1C4-4B7254A37637}"/>
              </a:ext>
            </a:extLst>
          </p:cNvPr>
          <p:cNvSpPr/>
          <p:nvPr/>
        </p:nvSpPr>
        <p:spPr>
          <a:xfrm>
            <a:off x="8139977" y="395096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DDE063B-5723-14CE-36D9-D2939BEBC9AE}"/>
              </a:ext>
            </a:extLst>
          </p:cNvPr>
          <p:cNvSpPr/>
          <p:nvPr/>
        </p:nvSpPr>
        <p:spPr>
          <a:xfrm>
            <a:off x="8716041" y="395096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6D616DB-C53D-9175-FE07-047C36C1EEA4}"/>
              </a:ext>
            </a:extLst>
          </p:cNvPr>
          <p:cNvSpPr/>
          <p:nvPr/>
        </p:nvSpPr>
        <p:spPr>
          <a:xfrm>
            <a:off x="10300217" y="392467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40FCA63A-9182-FC22-8275-0CE16A6DF5E1}"/>
              </a:ext>
            </a:extLst>
          </p:cNvPr>
          <p:cNvCxnSpPr>
            <a:cxnSpLocks/>
            <a:stCxn id="11" idx="0"/>
            <a:endCxn id="24" idx="1"/>
          </p:cNvCxnSpPr>
          <p:nvPr/>
        </p:nvCxnSpPr>
        <p:spPr>
          <a:xfrm rot="16200000" flipH="1">
            <a:off x="7843049" y="3766692"/>
            <a:ext cx="86369" cy="454907"/>
          </a:xfrm>
          <a:prstGeom prst="curvedConnector4">
            <a:avLst>
              <a:gd name="adj1" fmla="val -264678"/>
              <a:gd name="adj2" fmla="val 52512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Curved 18">
            <a:extLst>
              <a:ext uri="{FF2B5EF4-FFF2-40B4-BE49-F238E27FC236}">
                <a16:creationId xmlns:a16="http://schemas.microsoft.com/office/drawing/2014/main" id="{4E3DBAAE-549F-93EE-65B8-E1F99465C40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431374" y="3666294"/>
            <a:ext cx="12700" cy="504056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C6DBBD3D-FCB4-4BBB-EDED-2C8DD332470B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9007438" y="3666294"/>
            <a:ext cx="12700" cy="504056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Curved 21">
            <a:extLst>
              <a:ext uri="{FF2B5EF4-FFF2-40B4-BE49-F238E27FC236}">
                <a16:creationId xmlns:a16="http://schemas.microsoft.com/office/drawing/2014/main" id="{5A22020D-21D8-C017-2CDB-503728B46AE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0087558" y="3666294"/>
            <a:ext cx="12700" cy="504056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C310D19-0A1C-4151-7782-91D197EFE19C}"/>
              </a:ext>
            </a:extLst>
          </p:cNvPr>
          <p:cNvSpPr txBox="1"/>
          <p:nvPr/>
        </p:nvSpPr>
        <p:spPr>
          <a:xfrm>
            <a:off x="7465616" y="3883391"/>
            <a:ext cx="424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n-US" sz="1800" dirty="0">
                <a:latin typeface="Courier New" panose="02070309020205020404" pitchFamily="49" charset="0"/>
              </a:rPr>
              <a:t>x</a:t>
            </a:r>
            <a:r>
              <a:rPr lang="en-GB" altLang="en-US" sz="1800" baseline="-25000" dirty="0">
                <a:latin typeface="Courier New" panose="02070309020205020404" pitchFamily="49" charset="0"/>
              </a:rPr>
              <a:t>1</a:t>
            </a:r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AC9B112-CED0-5800-D923-02A2FF56FC04}"/>
              </a:ext>
            </a:extLst>
          </p:cNvPr>
          <p:cNvSpPr txBox="1"/>
          <p:nvPr/>
        </p:nvSpPr>
        <p:spPr>
          <a:xfrm>
            <a:off x="8113688" y="3852664"/>
            <a:ext cx="424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n-US" sz="1800" dirty="0">
                <a:latin typeface="Courier New" panose="02070309020205020404" pitchFamily="49" charset="0"/>
              </a:rPr>
              <a:t>x</a:t>
            </a:r>
            <a:r>
              <a:rPr lang="en-GB" altLang="en-US" sz="1800" baseline="-25000" dirty="0">
                <a:latin typeface="Courier New" panose="02070309020205020404" pitchFamily="49" charset="0"/>
              </a:rPr>
              <a:t>2</a:t>
            </a:r>
            <a:endParaRPr lang="en-GB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5FDE776-51D7-0346-72E4-9FEAB5B4C707}"/>
              </a:ext>
            </a:extLst>
          </p:cNvPr>
          <p:cNvSpPr txBox="1"/>
          <p:nvPr/>
        </p:nvSpPr>
        <p:spPr>
          <a:xfrm>
            <a:off x="8689752" y="3915380"/>
            <a:ext cx="424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n-US" sz="1800" dirty="0">
                <a:latin typeface="Courier New" panose="02070309020205020404" pitchFamily="49" charset="0"/>
              </a:rPr>
              <a:t>x</a:t>
            </a:r>
            <a:r>
              <a:rPr lang="en-GB" altLang="en-US" sz="1800" baseline="-25000" dirty="0">
                <a:latin typeface="Courier New" panose="02070309020205020404" pitchFamily="49" charset="0"/>
              </a:rPr>
              <a:t>3</a:t>
            </a:r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13D54A0-0A45-FA10-23EB-B0F10875276F}"/>
              </a:ext>
            </a:extLst>
          </p:cNvPr>
          <p:cNvSpPr txBox="1"/>
          <p:nvPr/>
        </p:nvSpPr>
        <p:spPr>
          <a:xfrm>
            <a:off x="10267681" y="3899385"/>
            <a:ext cx="424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n-US" sz="1800" dirty="0">
                <a:latin typeface="Courier New" panose="02070309020205020404" pitchFamily="49" charset="0"/>
              </a:rPr>
              <a:t>x</a:t>
            </a:r>
            <a:r>
              <a:rPr lang="en-GB" altLang="en-US" sz="1800" baseline="-25000" dirty="0">
                <a:latin typeface="Courier New" panose="02070309020205020404" pitchFamily="49" charset="0"/>
              </a:rPr>
              <a:t>n</a:t>
            </a:r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AB3A243-2DDC-84F9-9A49-35D0539C9D23}"/>
              </a:ext>
            </a:extLst>
          </p:cNvPr>
          <p:cNvSpPr txBox="1"/>
          <p:nvPr/>
        </p:nvSpPr>
        <p:spPr>
          <a:xfrm>
            <a:off x="7620753" y="3312860"/>
            <a:ext cx="424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1800" dirty="0">
                <a:latin typeface="Courier New" panose="02070309020205020404" pitchFamily="49" charset="0"/>
              </a:rPr>
              <a:t>R</a:t>
            </a:r>
            <a:r>
              <a:rPr lang="en-GB" altLang="en-US" baseline="-25000" dirty="0">
                <a:latin typeface="Courier New" panose="02070309020205020404" pitchFamily="49" charset="0"/>
              </a:rPr>
              <a:t>1</a:t>
            </a:r>
            <a:endParaRPr lang="en-GB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F0CC44C-B6E2-E578-BDE6-787E50BCFDDA}"/>
              </a:ext>
            </a:extLst>
          </p:cNvPr>
          <p:cNvSpPr txBox="1"/>
          <p:nvPr/>
        </p:nvSpPr>
        <p:spPr>
          <a:xfrm>
            <a:off x="8266196" y="3328320"/>
            <a:ext cx="424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1800" dirty="0">
                <a:latin typeface="Courier New" panose="02070309020205020404" pitchFamily="49" charset="0"/>
              </a:rPr>
              <a:t>R</a:t>
            </a:r>
            <a:r>
              <a:rPr lang="en-GB" altLang="en-US" baseline="-25000" dirty="0">
                <a:latin typeface="Courier New" panose="02070309020205020404" pitchFamily="49" charset="0"/>
              </a:rPr>
              <a:t>2</a:t>
            </a:r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EC28F17-B293-69F3-F16E-89ABF32B236F}"/>
              </a:ext>
            </a:extLst>
          </p:cNvPr>
          <p:cNvSpPr txBox="1"/>
          <p:nvPr/>
        </p:nvSpPr>
        <p:spPr>
          <a:xfrm>
            <a:off x="8801307" y="3312860"/>
            <a:ext cx="424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1800" dirty="0">
                <a:latin typeface="Courier New" panose="02070309020205020404" pitchFamily="49" charset="0"/>
              </a:rPr>
              <a:t>R</a:t>
            </a:r>
            <a:r>
              <a:rPr lang="en-GB" altLang="en-US" baseline="-25000" dirty="0">
                <a:latin typeface="Courier New" panose="02070309020205020404" pitchFamily="49" charset="0"/>
              </a:rPr>
              <a:t>3</a:t>
            </a:r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631D402-FD06-AA60-8281-330C5AF56CF9}"/>
              </a:ext>
            </a:extLst>
          </p:cNvPr>
          <p:cNvSpPr txBox="1"/>
          <p:nvPr/>
        </p:nvSpPr>
        <p:spPr>
          <a:xfrm>
            <a:off x="9937673" y="3347491"/>
            <a:ext cx="424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1800" dirty="0">
                <a:latin typeface="Courier New" panose="02070309020205020404" pitchFamily="49" charset="0"/>
              </a:rPr>
              <a:t>R</a:t>
            </a:r>
            <a:r>
              <a:rPr lang="en-GB" altLang="en-US" sz="1800" baseline="-25000" dirty="0">
                <a:latin typeface="Courier New" panose="02070309020205020404" pitchFamily="49" charset="0"/>
              </a:rPr>
              <a:t>N</a:t>
            </a:r>
            <a:endParaRPr lang="en-GB" dirty="0"/>
          </a:p>
        </p:txBody>
      </p: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CF74A845-AE52-1A22-E63D-3CD9A6C21264}"/>
              </a:ext>
            </a:extLst>
          </p:cNvPr>
          <p:cNvCxnSpPr>
            <a:cxnSpLocks/>
            <a:stCxn id="23" idx="2"/>
            <a:endCxn id="26" idx="2"/>
          </p:cNvCxnSpPr>
          <p:nvPr/>
        </p:nvCxnSpPr>
        <p:spPr>
          <a:xfrm rot="16200000" flipH="1">
            <a:off x="9071132" y="2859687"/>
            <a:ext cx="15994" cy="2802065"/>
          </a:xfrm>
          <a:prstGeom prst="curvedConnector3">
            <a:avLst>
              <a:gd name="adj1" fmla="val 1529286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B7EF975-8524-DEEB-8417-96FBDC38ECA6}"/>
              </a:ext>
            </a:extLst>
          </p:cNvPr>
          <p:cNvSpPr txBox="1"/>
          <p:nvPr/>
        </p:nvSpPr>
        <p:spPr>
          <a:xfrm>
            <a:off x="9088685" y="4215199"/>
            <a:ext cx="424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1800" dirty="0">
                <a:latin typeface="Courier New" panose="02070309020205020404" pitchFamily="49" charset="0"/>
              </a:rPr>
              <a:t>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1589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5CD3BBE-8FA5-C7A4-6B30-66E355DDD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en-US" sz="2400" dirty="0">
                <a:solidFill>
                  <a:schemeClr val="tx1"/>
                </a:solidFill>
              </a:rPr>
              <a:t>Results from Description Logics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en-US" sz="2400" dirty="0">
                <a:solidFill>
                  <a:schemeClr val="tx1"/>
                </a:solidFill>
              </a:rPr>
              <a:t>More expressive than RDFS –allows more powerful ontology modelling</a:t>
            </a:r>
          </a:p>
          <a:p>
            <a:pPr eaLnBrk="1" hangingPunct="1">
              <a:lnSpc>
                <a:spcPct val="100000"/>
              </a:lnSpc>
            </a:pPr>
            <a:endParaRPr lang="en-GB" altLang="en-US" sz="240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en-US" sz="2400" dirty="0">
                <a:solidFill>
                  <a:schemeClr val="tx1"/>
                </a:solidFill>
              </a:rPr>
              <a:t>OWL 2 ontologies consist of the following three different syntactic categories:</a:t>
            </a:r>
          </a:p>
          <a:p>
            <a:pPr lvl="1">
              <a:lnSpc>
                <a:spcPct val="100000"/>
              </a:lnSpc>
            </a:pPr>
            <a:r>
              <a:rPr lang="en-GB" altLang="en-US" sz="2000" b="1" dirty="0">
                <a:solidFill>
                  <a:schemeClr val="tx1"/>
                </a:solidFill>
              </a:rPr>
              <a:t>Entities:</a:t>
            </a:r>
            <a:r>
              <a:rPr lang="en-GB" altLang="en-US" sz="2000" dirty="0">
                <a:solidFill>
                  <a:schemeClr val="tx1"/>
                </a:solidFill>
              </a:rPr>
              <a:t> </a:t>
            </a:r>
            <a:r>
              <a:rPr lang="en-GB" altLang="en-US" sz="2000" b="1" dirty="0">
                <a:solidFill>
                  <a:schemeClr val="tx1"/>
                </a:solidFill>
              </a:rPr>
              <a:t>classes</a:t>
            </a:r>
            <a:r>
              <a:rPr lang="en-GB" altLang="en-US" sz="2000" dirty="0">
                <a:solidFill>
                  <a:schemeClr val="tx1"/>
                </a:solidFill>
              </a:rPr>
              <a:t>, </a:t>
            </a:r>
            <a:r>
              <a:rPr lang="en-GB" altLang="en-US" sz="2000" b="1" dirty="0">
                <a:solidFill>
                  <a:schemeClr val="tx1"/>
                </a:solidFill>
              </a:rPr>
              <a:t>properties</a:t>
            </a:r>
            <a:r>
              <a:rPr lang="en-GB" altLang="en-US" sz="2000" dirty="0">
                <a:solidFill>
                  <a:schemeClr val="tx1"/>
                </a:solidFill>
              </a:rPr>
              <a:t>, and </a:t>
            </a:r>
            <a:r>
              <a:rPr lang="en-GB" altLang="en-US" sz="2000" b="1" dirty="0">
                <a:solidFill>
                  <a:schemeClr val="tx1"/>
                </a:solidFill>
              </a:rPr>
              <a:t>individuals</a:t>
            </a:r>
            <a:endParaRPr lang="en-GB" altLang="en-US" sz="20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</a:pPr>
            <a:r>
              <a:rPr lang="en-GB" altLang="en-US" sz="2000" b="1" dirty="0">
                <a:solidFill>
                  <a:schemeClr val="tx1"/>
                </a:solidFill>
              </a:rPr>
              <a:t>Expressions:</a:t>
            </a:r>
            <a:r>
              <a:rPr lang="en-GB" altLang="en-US" sz="2000" dirty="0">
                <a:solidFill>
                  <a:schemeClr val="tx1"/>
                </a:solidFill>
              </a:rPr>
              <a:t> represent complex notions in the domain being described. </a:t>
            </a:r>
          </a:p>
          <a:p>
            <a:pPr lvl="1">
              <a:lnSpc>
                <a:spcPct val="100000"/>
              </a:lnSpc>
            </a:pPr>
            <a:r>
              <a:rPr lang="en-GB" altLang="en-US" sz="2000" b="1" dirty="0">
                <a:solidFill>
                  <a:schemeClr val="tx1"/>
                </a:solidFill>
              </a:rPr>
              <a:t>Axioms</a:t>
            </a:r>
            <a:r>
              <a:rPr lang="en-GB" altLang="en-US" sz="2000" dirty="0">
                <a:solidFill>
                  <a:schemeClr val="tx1"/>
                </a:solidFill>
              </a:rPr>
              <a:t> are statements that are asserted to be true in the domain being described (e.g., a subclass axiom)</a:t>
            </a:r>
            <a:endParaRPr lang="en-GB" altLang="en-US" sz="1400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3F745A-15D4-F0BD-E266-10EF0512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Web Ontology Language (OWL)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7015C5-029B-099C-660F-E5E259CA59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58AA6-F4E1-4775-A7C7-7F4BDD9FBD1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611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414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Axioms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254" y="1885278"/>
            <a:ext cx="10395145" cy="4678183"/>
          </a:xfrm>
        </p:spPr>
        <p:txBody>
          <a:bodyPr anchor="t"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l-GR" altLang="en-US" sz="2000" dirty="0" err="1">
                <a:latin typeface="+mj-lt"/>
              </a:rPr>
              <a:t>FunctionalObjectProperty</a:t>
            </a:r>
            <a:r>
              <a:rPr lang="el-GR" altLang="en-US" sz="2000" dirty="0">
                <a:latin typeface="+mj-lt"/>
              </a:rPr>
              <a:t>(OPE)</a:t>
            </a:r>
            <a:r>
              <a:rPr lang="en-US" altLang="en-US" sz="2000" dirty="0">
                <a:latin typeface="+mj-lt"/>
              </a:rPr>
              <a:t> 			</a:t>
            </a:r>
            <a:r>
              <a:rPr lang="en-US" altLang="en-US" sz="2000" dirty="0">
                <a:solidFill>
                  <a:srgbClr val="246898"/>
                </a:solidFill>
                <a:latin typeface="+mj-lt"/>
              </a:rPr>
              <a:t>(</a:t>
            </a:r>
            <a:r>
              <a:rPr lang="en-US" altLang="en-US" sz="2000" dirty="0" err="1">
                <a:solidFill>
                  <a:srgbClr val="246898"/>
                </a:solidFill>
                <a:latin typeface="+mj-lt"/>
              </a:rPr>
              <a:t>hasBiologicalMother</a:t>
            </a:r>
            <a:r>
              <a:rPr lang="en-US" altLang="en-US" sz="2000" dirty="0">
                <a:solidFill>
                  <a:srgbClr val="246898"/>
                </a:solidFill>
                <a:latin typeface="+mj-lt"/>
              </a:rPr>
              <a:t>)</a:t>
            </a:r>
            <a:endParaRPr lang="en-GB" altLang="en-US" sz="2000" dirty="0">
              <a:solidFill>
                <a:srgbClr val="246898"/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el-GR" altLang="en-US" sz="2000" dirty="0" err="1">
                <a:latin typeface="+mj-lt"/>
              </a:rPr>
              <a:t>InverseFunctionalObjectProperty</a:t>
            </a:r>
            <a:r>
              <a:rPr lang="el-GR" altLang="en-US" sz="2000" dirty="0">
                <a:latin typeface="+mj-lt"/>
              </a:rPr>
              <a:t>(OPE)</a:t>
            </a:r>
            <a:r>
              <a:rPr lang="en-GB" altLang="en-US" sz="2000" dirty="0">
                <a:latin typeface="+mj-lt"/>
              </a:rPr>
              <a:t> 		</a:t>
            </a:r>
            <a:r>
              <a:rPr lang="en-US" altLang="en-US" sz="2000" dirty="0">
                <a:solidFill>
                  <a:srgbClr val="246898"/>
                </a:solidFill>
                <a:latin typeface="+mj-lt"/>
              </a:rPr>
              <a:t>(</a:t>
            </a:r>
            <a:r>
              <a:rPr lang="en-US" altLang="en-US" sz="2000" dirty="0" err="1">
                <a:solidFill>
                  <a:srgbClr val="246898"/>
                </a:solidFill>
                <a:latin typeface="+mj-lt"/>
              </a:rPr>
              <a:t>biologicalMotherOf</a:t>
            </a:r>
            <a:r>
              <a:rPr lang="en-US" altLang="en-US" sz="2000" dirty="0">
                <a:solidFill>
                  <a:srgbClr val="246898"/>
                </a:solidFill>
                <a:latin typeface="+mj-lt"/>
              </a:rPr>
              <a:t>)</a:t>
            </a:r>
            <a:endParaRPr lang="en-GB" altLang="en-US" sz="2000" dirty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err="1">
                <a:latin typeface="+mj-lt"/>
              </a:rPr>
              <a:t>ReflexiveObjectProperty</a:t>
            </a:r>
            <a:r>
              <a:rPr lang="el-GR" altLang="en-US" sz="2000" dirty="0">
                <a:latin typeface="+mj-lt"/>
              </a:rPr>
              <a:t>(OPE) </a:t>
            </a:r>
            <a:r>
              <a:rPr lang="en-GB" altLang="en-US" sz="2000" dirty="0">
                <a:latin typeface="+mj-lt"/>
              </a:rPr>
              <a:t>			</a:t>
            </a:r>
            <a:r>
              <a:rPr lang="en-US" altLang="en-US" sz="2000" dirty="0">
                <a:solidFill>
                  <a:srgbClr val="246898"/>
                </a:solidFill>
                <a:latin typeface="+mj-lt"/>
              </a:rPr>
              <a:t>(</a:t>
            </a:r>
            <a:r>
              <a:rPr lang="en-GB" altLang="en-US" sz="2000" dirty="0">
                <a:solidFill>
                  <a:srgbClr val="246898"/>
                </a:solidFill>
                <a:latin typeface="+mj-lt"/>
              </a:rPr>
              <a:t>knows</a:t>
            </a:r>
            <a:r>
              <a:rPr lang="en-US" altLang="en-US" sz="2000" dirty="0">
                <a:solidFill>
                  <a:srgbClr val="246898"/>
                </a:solidFill>
                <a:latin typeface="+mj-lt"/>
              </a:rPr>
              <a:t>)</a:t>
            </a:r>
            <a:endParaRPr lang="en-GB" altLang="en-US" sz="2000" dirty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err="1">
                <a:latin typeface="+mj-lt"/>
              </a:rPr>
              <a:t>IrreflexiveObjectProperty</a:t>
            </a:r>
            <a:r>
              <a:rPr lang="el-GR" altLang="en-US" sz="2000" dirty="0">
                <a:latin typeface="+mj-lt"/>
              </a:rPr>
              <a:t>(OPE) </a:t>
            </a:r>
            <a:endParaRPr lang="en-GB" altLang="en-US" sz="2000" dirty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err="1">
                <a:latin typeface="+mj-lt"/>
              </a:rPr>
              <a:t>SymmetricObjectProperty</a:t>
            </a:r>
            <a:r>
              <a:rPr lang="el-GR" altLang="en-US" sz="2000" dirty="0">
                <a:latin typeface="+mj-lt"/>
              </a:rPr>
              <a:t>(OPE)</a:t>
            </a:r>
            <a:r>
              <a:rPr lang="en-GB" altLang="en-US" sz="2000" dirty="0">
                <a:latin typeface="+mj-lt"/>
              </a:rPr>
              <a:t> 			</a:t>
            </a:r>
            <a:r>
              <a:rPr lang="en-US" altLang="en-US" sz="2000" dirty="0">
                <a:solidFill>
                  <a:srgbClr val="246898"/>
                </a:solidFill>
                <a:latin typeface="+mj-lt"/>
              </a:rPr>
              <a:t>(</a:t>
            </a:r>
            <a:r>
              <a:rPr lang="en-GB" altLang="en-US" sz="2000" dirty="0">
                <a:solidFill>
                  <a:srgbClr val="246898"/>
                </a:solidFill>
                <a:latin typeface="+mj-lt"/>
              </a:rPr>
              <a:t>sibling</a:t>
            </a:r>
            <a:r>
              <a:rPr lang="en-US" altLang="en-US" sz="2000" dirty="0">
                <a:solidFill>
                  <a:srgbClr val="246898"/>
                </a:solidFill>
                <a:latin typeface="+mj-lt"/>
              </a:rPr>
              <a:t>)</a:t>
            </a:r>
            <a:endParaRPr lang="en-GB" altLang="en-US" sz="2000" dirty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err="1">
                <a:latin typeface="+mj-lt"/>
              </a:rPr>
              <a:t>AsymmetricObjectProperty</a:t>
            </a:r>
            <a:r>
              <a:rPr lang="el-GR" altLang="en-US" sz="2000" dirty="0">
                <a:latin typeface="+mj-lt"/>
              </a:rPr>
              <a:t>(OPE)</a:t>
            </a:r>
            <a:endParaRPr lang="en-GB" altLang="en-US" sz="20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el-GR" altLang="en-US" sz="2000" dirty="0" err="1">
                <a:latin typeface="+mj-lt"/>
              </a:rPr>
              <a:t>TransitiveObjectProperty</a:t>
            </a:r>
            <a:r>
              <a:rPr lang="el-GR" altLang="en-US" sz="2000" dirty="0">
                <a:latin typeface="+mj-lt"/>
              </a:rPr>
              <a:t>(OPE)</a:t>
            </a:r>
            <a:r>
              <a:rPr lang="en-GB" altLang="en-US" sz="2000" dirty="0">
                <a:latin typeface="+mj-lt"/>
              </a:rPr>
              <a:t> 			</a:t>
            </a:r>
            <a:r>
              <a:rPr lang="en-US" altLang="en-US" sz="2000" dirty="0">
                <a:solidFill>
                  <a:srgbClr val="246898"/>
                </a:solidFill>
                <a:latin typeface="+mj-lt"/>
              </a:rPr>
              <a:t>(</a:t>
            </a:r>
            <a:r>
              <a:rPr lang="en-GB" altLang="en-US" sz="2000" dirty="0" err="1">
                <a:solidFill>
                  <a:srgbClr val="246898"/>
                </a:solidFill>
                <a:latin typeface="+mj-lt"/>
              </a:rPr>
              <a:t>hasPart</a:t>
            </a:r>
            <a:r>
              <a:rPr lang="en-US" altLang="en-US" sz="2000" dirty="0">
                <a:solidFill>
                  <a:srgbClr val="246898"/>
                </a:solidFill>
                <a:latin typeface="+mj-lt"/>
              </a:rPr>
              <a:t>)</a:t>
            </a:r>
            <a:endParaRPr lang="en-GB" altLang="en-US" sz="20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err="1">
                <a:latin typeface="+mj-lt"/>
              </a:rPr>
              <a:t>SubDataPropertyOf</a:t>
            </a:r>
            <a:r>
              <a:rPr lang="en-US" altLang="en-US" sz="2000" dirty="0">
                <a:latin typeface="+mj-lt"/>
              </a:rPr>
              <a:t> 				</a:t>
            </a:r>
            <a:r>
              <a:rPr lang="en-US" altLang="en-US" sz="2000" dirty="0">
                <a:solidFill>
                  <a:srgbClr val="246898"/>
                </a:solidFill>
                <a:latin typeface="+mj-lt"/>
              </a:rPr>
              <a:t>(</a:t>
            </a:r>
            <a:r>
              <a:rPr lang="en-US" altLang="en-US" sz="2000" dirty="0" err="1">
                <a:solidFill>
                  <a:srgbClr val="246898"/>
                </a:solidFill>
                <a:latin typeface="+mj-lt"/>
              </a:rPr>
              <a:t>hasLastName</a:t>
            </a:r>
            <a:r>
              <a:rPr lang="en-US" altLang="en-US" sz="2000" dirty="0">
                <a:solidFill>
                  <a:srgbClr val="246898"/>
                </a:solidFill>
                <a:latin typeface="+mj-lt"/>
              </a:rPr>
              <a:t> a:hasName)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err="1">
                <a:latin typeface="+mj-lt"/>
              </a:rPr>
              <a:t>FunctionalDataProperty</a:t>
            </a:r>
            <a:r>
              <a:rPr lang="en-GB" altLang="en-US" sz="2000" dirty="0">
                <a:latin typeface="+mj-lt"/>
              </a:rPr>
              <a:t> 				</a:t>
            </a:r>
            <a:r>
              <a:rPr lang="el-GR" altLang="en-US" sz="2000" dirty="0">
                <a:solidFill>
                  <a:srgbClr val="246898"/>
                </a:solidFill>
                <a:latin typeface="+mj-lt"/>
              </a:rPr>
              <a:t>(</a:t>
            </a:r>
            <a:r>
              <a:rPr lang="el-GR" altLang="en-US" sz="2000" dirty="0" err="1">
                <a:solidFill>
                  <a:srgbClr val="246898"/>
                </a:solidFill>
                <a:latin typeface="+mj-lt"/>
              </a:rPr>
              <a:t>a:hasAge</a:t>
            </a:r>
            <a:r>
              <a:rPr lang="el-GR" altLang="en-US" sz="2000" dirty="0">
                <a:solidFill>
                  <a:srgbClr val="246898"/>
                </a:solidFill>
                <a:latin typeface="+mj-lt"/>
              </a:rPr>
              <a:t>)</a:t>
            </a:r>
            <a:endParaRPr lang="en-GB" altLang="en-US" sz="2000" dirty="0">
              <a:solidFill>
                <a:srgbClr val="246898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err="1">
                <a:latin typeface="+mj-lt"/>
              </a:rPr>
              <a:t>DatatypeDefinition</a:t>
            </a:r>
            <a:r>
              <a:rPr lang="el-GR" altLang="en-US" sz="2000" dirty="0">
                <a:latin typeface="+mj-lt"/>
              </a:rPr>
              <a:t>(DT DR)</a:t>
            </a:r>
            <a:endParaRPr lang="en-GB" altLang="en-US" sz="2000" dirty="0">
              <a:latin typeface="+mj-lt"/>
            </a:endParaRPr>
          </a:p>
          <a:p>
            <a:pPr eaLnBrk="1" hangingPunct="1">
              <a:buFontTx/>
              <a:buNone/>
            </a:pP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</a:rPr>
              <a:t>DatatypeDefinition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</a:rPr>
              <a:t>(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</a:rPr>
              <a:t>a:SSN</a:t>
            </a:r>
            <a:r>
              <a:rPr lang="en-GB" altLang="en-US" sz="2000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</a:rPr>
              <a:t>DatatypeRestriction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</a:rPr>
              <a:t>(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</a:rPr>
              <a:t>xsd:string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</a:rPr>
              <a:t>xsd:pattern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</a:rPr>
              <a:t> "[0-9]{3}-[0-9]{2}-[0-9]{4}"))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659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414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FFFFFF"/>
                </a:solidFill>
              </a:rPr>
              <a:t>Axioms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254" y="1885278"/>
            <a:ext cx="10395145" cy="4678183"/>
          </a:xfrm>
        </p:spPr>
        <p:txBody>
          <a:bodyPr anchor="t"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l-GR" altLang="en-US" sz="2000" dirty="0" err="1">
                <a:latin typeface="+mj-lt"/>
              </a:rPr>
              <a:t>FunctionalObjectProperty</a:t>
            </a:r>
            <a:r>
              <a:rPr lang="el-GR" altLang="en-US" sz="2000" dirty="0">
                <a:latin typeface="+mj-lt"/>
              </a:rPr>
              <a:t>(OPE)</a:t>
            </a:r>
            <a:r>
              <a:rPr lang="en-US" altLang="en-US" sz="2000" dirty="0">
                <a:latin typeface="+mj-lt"/>
              </a:rPr>
              <a:t> 			</a:t>
            </a:r>
            <a:r>
              <a:rPr lang="en-US" altLang="en-US" sz="2000" dirty="0">
                <a:solidFill>
                  <a:srgbClr val="246898"/>
                </a:solidFill>
                <a:latin typeface="+mj-lt"/>
              </a:rPr>
              <a:t>(</a:t>
            </a:r>
            <a:r>
              <a:rPr lang="en-US" altLang="en-US" sz="2000" dirty="0" err="1">
                <a:solidFill>
                  <a:srgbClr val="246898"/>
                </a:solidFill>
                <a:latin typeface="+mj-lt"/>
              </a:rPr>
              <a:t>hasBiologicalMother</a:t>
            </a:r>
            <a:r>
              <a:rPr lang="en-US" altLang="en-US" sz="2000" dirty="0">
                <a:solidFill>
                  <a:srgbClr val="246898"/>
                </a:solidFill>
                <a:latin typeface="+mj-lt"/>
              </a:rPr>
              <a:t>)</a:t>
            </a:r>
            <a:endParaRPr lang="en-GB" altLang="en-US" sz="2000" dirty="0">
              <a:solidFill>
                <a:srgbClr val="246898"/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el-GR" altLang="en-US" sz="2000" dirty="0" err="1">
                <a:latin typeface="+mj-lt"/>
              </a:rPr>
              <a:t>InverseFunctionalObjectProperty</a:t>
            </a:r>
            <a:r>
              <a:rPr lang="el-GR" altLang="en-US" sz="2000" dirty="0">
                <a:latin typeface="+mj-lt"/>
              </a:rPr>
              <a:t>(OPE)</a:t>
            </a:r>
            <a:r>
              <a:rPr lang="en-GB" altLang="en-US" sz="2000" dirty="0">
                <a:latin typeface="+mj-lt"/>
              </a:rPr>
              <a:t> 		</a:t>
            </a:r>
            <a:r>
              <a:rPr lang="en-US" altLang="en-US" sz="2000" dirty="0">
                <a:solidFill>
                  <a:srgbClr val="246898"/>
                </a:solidFill>
                <a:latin typeface="+mj-lt"/>
              </a:rPr>
              <a:t>(</a:t>
            </a:r>
            <a:r>
              <a:rPr lang="en-US" altLang="en-US" sz="2000" dirty="0" err="1">
                <a:solidFill>
                  <a:srgbClr val="246898"/>
                </a:solidFill>
                <a:latin typeface="+mj-lt"/>
              </a:rPr>
              <a:t>biologicalMotherOf</a:t>
            </a:r>
            <a:r>
              <a:rPr lang="en-US" altLang="en-US" sz="2000" dirty="0">
                <a:solidFill>
                  <a:srgbClr val="246898"/>
                </a:solidFill>
                <a:latin typeface="+mj-lt"/>
              </a:rPr>
              <a:t>)</a:t>
            </a:r>
            <a:endParaRPr lang="en-GB" altLang="en-US" sz="2000" dirty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err="1">
                <a:latin typeface="+mj-lt"/>
              </a:rPr>
              <a:t>ReflexiveObjectProperty</a:t>
            </a:r>
            <a:r>
              <a:rPr lang="el-GR" altLang="en-US" sz="2000" dirty="0">
                <a:latin typeface="+mj-lt"/>
              </a:rPr>
              <a:t>(OPE) </a:t>
            </a:r>
            <a:r>
              <a:rPr lang="en-GB" altLang="en-US" sz="2000" dirty="0">
                <a:latin typeface="+mj-lt"/>
              </a:rPr>
              <a:t>			</a:t>
            </a:r>
            <a:r>
              <a:rPr lang="en-US" altLang="en-US" sz="2000" dirty="0">
                <a:solidFill>
                  <a:srgbClr val="246898"/>
                </a:solidFill>
                <a:latin typeface="+mj-lt"/>
              </a:rPr>
              <a:t>(</a:t>
            </a:r>
            <a:r>
              <a:rPr lang="en-GB" altLang="en-US" sz="2000" dirty="0">
                <a:solidFill>
                  <a:srgbClr val="246898"/>
                </a:solidFill>
                <a:latin typeface="+mj-lt"/>
              </a:rPr>
              <a:t>knows</a:t>
            </a:r>
            <a:r>
              <a:rPr lang="en-US" altLang="en-US" sz="2000" dirty="0">
                <a:solidFill>
                  <a:srgbClr val="246898"/>
                </a:solidFill>
                <a:latin typeface="+mj-lt"/>
              </a:rPr>
              <a:t>)</a:t>
            </a:r>
            <a:endParaRPr lang="en-GB" altLang="en-US" sz="2000" dirty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err="1">
                <a:latin typeface="+mj-lt"/>
              </a:rPr>
              <a:t>IrreflexiveObjectProperty</a:t>
            </a:r>
            <a:r>
              <a:rPr lang="el-GR" altLang="en-US" sz="2000" dirty="0">
                <a:latin typeface="+mj-lt"/>
              </a:rPr>
              <a:t>(OPE) </a:t>
            </a:r>
            <a:endParaRPr lang="en-GB" altLang="en-US" sz="2000" dirty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err="1">
                <a:latin typeface="+mj-lt"/>
              </a:rPr>
              <a:t>SymmetricObjectProperty</a:t>
            </a:r>
            <a:r>
              <a:rPr lang="el-GR" altLang="en-US" sz="2000" dirty="0">
                <a:latin typeface="+mj-lt"/>
              </a:rPr>
              <a:t>(OPE)</a:t>
            </a:r>
            <a:r>
              <a:rPr lang="en-GB" altLang="en-US" sz="2000" dirty="0">
                <a:latin typeface="+mj-lt"/>
              </a:rPr>
              <a:t> 			</a:t>
            </a:r>
            <a:r>
              <a:rPr lang="en-US" altLang="en-US" sz="2000" dirty="0">
                <a:solidFill>
                  <a:srgbClr val="246898"/>
                </a:solidFill>
                <a:latin typeface="+mj-lt"/>
              </a:rPr>
              <a:t>(</a:t>
            </a:r>
            <a:r>
              <a:rPr lang="en-GB" altLang="en-US" sz="2000" dirty="0">
                <a:solidFill>
                  <a:srgbClr val="246898"/>
                </a:solidFill>
                <a:latin typeface="+mj-lt"/>
              </a:rPr>
              <a:t>sibling</a:t>
            </a:r>
            <a:r>
              <a:rPr lang="en-US" altLang="en-US" sz="2000" dirty="0">
                <a:solidFill>
                  <a:srgbClr val="246898"/>
                </a:solidFill>
                <a:latin typeface="+mj-lt"/>
              </a:rPr>
              <a:t>)</a:t>
            </a:r>
            <a:endParaRPr lang="en-GB" altLang="en-US" sz="2000" dirty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err="1">
                <a:latin typeface="+mj-lt"/>
              </a:rPr>
              <a:t>AsymmetricObjectProperty</a:t>
            </a:r>
            <a:r>
              <a:rPr lang="el-GR" altLang="en-US" sz="2000" dirty="0">
                <a:latin typeface="+mj-lt"/>
              </a:rPr>
              <a:t>(OPE)</a:t>
            </a:r>
            <a:endParaRPr lang="en-GB" altLang="en-US" sz="20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el-GR" altLang="en-US" sz="2000" dirty="0" err="1">
                <a:latin typeface="+mj-lt"/>
              </a:rPr>
              <a:t>TransitiveObjectProperty</a:t>
            </a:r>
            <a:r>
              <a:rPr lang="el-GR" altLang="en-US" sz="2000" dirty="0">
                <a:latin typeface="+mj-lt"/>
              </a:rPr>
              <a:t>(OPE)</a:t>
            </a:r>
            <a:r>
              <a:rPr lang="en-GB" altLang="en-US" sz="2000" dirty="0">
                <a:latin typeface="+mj-lt"/>
              </a:rPr>
              <a:t> 			</a:t>
            </a:r>
            <a:r>
              <a:rPr lang="en-US" altLang="en-US" sz="2000" dirty="0">
                <a:solidFill>
                  <a:srgbClr val="246898"/>
                </a:solidFill>
                <a:latin typeface="+mj-lt"/>
              </a:rPr>
              <a:t>(</a:t>
            </a:r>
            <a:r>
              <a:rPr lang="en-GB" altLang="en-US" sz="2000" dirty="0" err="1">
                <a:solidFill>
                  <a:srgbClr val="246898"/>
                </a:solidFill>
                <a:latin typeface="+mj-lt"/>
              </a:rPr>
              <a:t>hasPart</a:t>
            </a:r>
            <a:r>
              <a:rPr lang="en-US" altLang="en-US" sz="2000" dirty="0">
                <a:solidFill>
                  <a:srgbClr val="246898"/>
                </a:solidFill>
                <a:latin typeface="+mj-lt"/>
              </a:rPr>
              <a:t>)</a:t>
            </a:r>
            <a:endParaRPr lang="en-GB" altLang="en-US" sz="20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err="1">
                <a:latin typeface="+mj-lt"/>
              </a:rPr>
              <a:t>SubDataPropertyOf</a:t>
            </a:r>
            <a:r>
              <a:rPr lang="en-US" altLang="en-US" sz="2000" dirty="0">
                <a:latin typeface="+mj-lt"/>
              </a:rPr>
              <a:t> 				</a:t>
            </a:r>
            <a:r>
              <a:rPr lang="en-US" altLang="en-US" sz="2000" dirty="0">
                <a:solidFill>
                  <a:srgbClr val="246898"/>
                </a:solidFill>
                <a:latin typeface="+mj-lt"/>
              </a:rPr>
              <a:t>(</a:t>
            </a:r>
            <a:r>
              <a:rPr lang="en-US" altLang="en-US" sz="2000" dirty="0" err="1">
                <a:solidFill>
                  <a:srgbClr val="246898"/>
                </a:solidFill>
                <a:latin typeface="+mj-lt"/>
              </a:rPr>
              <a:t>hasLastName</a:t>
            </a:r>
            <a:r>
              <a:rPr lang="en-US" altLang="en-US" sz="2000" dirty="0">
                <a:solidFill>
                  <a:srgbClr val="246898"/>
                </a:solidFill>
                <a:latin typeface="+mj-lt"/>
              </a:rPr>
              <a:t> a:hasName)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err="1">
                <a:latin typeface="+mj-lt"/>
              </a:rPr>
              <a:t>FunctionalDataProperty</a:t>
            </a:r>
            <a:r>
              <a:rPr lang="en-GB" altLang="en-US" sz="2000" dirty="0">
                <a:latin typeface="+mj-lt"/>
              </a:rPr>
              <a:t> 				</a:t>
            </a:r>
            <a:r>
              <a:rPr lang="el-GR" altLang="en-US" sz="2000" dirty="0">
                <a:solidFill>
                  <a:srgbClr val="246898"/>
                </a:solidFill>
                <a:latin typeface="+mj-lt"/>
              </a:rPr>
              <a:t>(</a:t>
            </a:r>
            <a:r>
              <a:rPr lang="el-GR" altLang="en-US" sz="2000" dirty="0" err="1">
                <a:solidFill>
                  <a:srgbClr val="246898"/>
                </a:solidFill>
                <a:latin typeface="+mj-lt"/>
              </a:rPr>
              <a:t>a:hasAge</a:t>
            </a:r>
            <a:r>
              <a:rPr lang="el-GR" altLang="en-US" sz="2000" dirty="0">
                <a:solidFill>
                  <a:srgbClr val="246898"/>
                </a:solidFill>
                <a:latin typeface="+mj-lt"/>
              </a:rPr>
              <a:t>)</a:t>
            </a:r>
            <a:endParaRPr lang="en-GB" altLang="en-US" sz="2000" dirty="0">
              <a:solidFill>
                <a:srgbClr val="246898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el-GR" altLang="en-US" sz="2000" dirty="0" err="1">
                <a:latin typeface="+mj-lt"/>
              </a:rPr>
              <a:t>DatatypeDefinition</a:t>
            </a:r>
            <a:r>
              <a:rPr lang="el-GR" altLang="en-US" sz="2000" dirty="0">
                <a:latin typeface="+mj-lt"/>
              </a:rPr>
              <a:t>(DT DR)</a:t>
            </a:r>
            <a:endParaRPr lang="en-GB" altLang="en-US" sz="2000" dirty="0">
              <a:latin typeface="+mj-lt"/>
            </a:endParaRPr>
          </a:p>
          <a:p>
            <a:r>
              <a:rPr lang="el-GR" altLang="en-US" sz="2000" dirty="0" err="1">
                <a:latin typeface="+mj-lt"/>
              </a:rPr>
              <a:t>DatatypeDefinition</a:t>
            </a:r>
            <a:r>
              <a:rPr lang="el-GR" altLang="en-US" sz="2000" dirty="0">
                <a:latin typeface="+mj-lt"/>
              </a:rPr>
              <a:t>(</a:t>
            </a:r>
            <a:r>
              <a:rPr lang="el-GR" altLang="en-US" sz="2000" dirty="0" err="1">
                <a:latin typeface="+mj-lt"/>
              </a:rPr>
              <a:t>a:SSN</a:t>
            </a:r>
            <a:r>
              <a:rPr lang="en-GB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DatatypeRestriction</a:t>
            </a:r>
            <a:r>
              <a:rPr lang="el-GR" altLang="en-US" sz="2000" dirty="0">
                <a:latin typeface="+mj-lt"/>
              </a:rPr>
              <a:t>(</a:t>
            </a:r>
            <a:r>
              <a:rPr lang="el-GR" altLang="en-US" sz="2000" dirty="0" err="1">
                <a:latin typeface="+mj-lt"/>
              </a:rPr>
              <a:t>xsd:string</a:t>
            </a:r>
            <a:r>
              <a:rPr lang="el-GR" altLang="en-US" sz="2000" dirty="0">
                <a:latin typeface="+mj-lt"/>
              </a:rPr>
              <a:t> </a:t>
            </a:r>
            <a:r>
              <a:rPr lang="el-GR" altLang="en-US" sz="2000" dirty="0" err="1">
                <a:latin typeface="+mj-lt"/>
              </a:rPr>
              <a:t>xsd:pattern</a:t>
            </a:r>
            <a:r>
              <a:rPr lang="el-GR" altLang="en-US" sz="2000" dirty="0">
                <a:latin typeface="+mj-lt"/>
              </a:rPr>
              <a:t> "[0-9]{3}-[0-9]{2}-[0-9]{4}"))</a:t>
            </a:r>
            <a:endParaRPr lang="en-US" altLang="en-US" sz="2000" dirty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8105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093" y="320136"/>
            <a:ext cx="9895951" cy="1033669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FFFFFF"/>
                </a:solidFill>
              </a:rPr>
              <a:t>Assertions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254" y="1885278"/>
            <a:ext cx="10395145" cy="4678183"/>
          </a:xfrm>
        </p:spPr>
        <p:txBody>
          <a:bodyPr anchor="t"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el-GR" altLang="en-US" sz="2400" dirty="0" err="1">
                <a:latin typeface="+mj-lt"/>
              </a:rPr>
              <a:t>SameIndividual</a:t>
            </a:r>
            <a:r>
              <a:rPr lang="el-GR" altLang="en-US" sz="2400" dirty="0">
                <a:latin typeface="+mj-lt"/>
              </a:rPr>
              <a:t>(a1 ... </a:t>
            </a:r>
            <a:r>
              <a:rPr lang="el-GR" altLang="en-US" sz="2400" dirty="0" err="1">
                <a:latin typeface="+mj-lt"/>
              </a:rPr>
              <a:t>an</a:t>
            </a:r>
            <a:r>
              <a:rPr lang="el-GR" altLang="en-US" sz="2400" dirty="0">
                <a:latin typeface="+mj-lt"/>
              </a:rPr>
              <a:t>)</a:t>
            </a:r>
            <a:r>
              <a:rPr lang="en-GB" altLang="en-US" sz="2400" dirty="0">
                <a:latin typeface="+mj-lt"/>
              </a:rPr>
              <a:t> </a:t>
            </a:r>
          </a:p>
          <a:p>
            <a:pPr eaLnBrk="1" hangingPunct="1">
              <a:lnSpc>
                <a:spcPct val="100000"/>
              </a:lnSpc>
            </a:pPr>
            <a:r>
              <a:rPr lang="el-GR" altLang="en-US" sz="2400" dirty="0" err="1">
                <a:latin typeface="+mj-lt"/>
              </a:rPr>
              <a:t>DifferentIndividuals</a:t>
            </a:r>
            <a:r>
              <a:rPr lang="el-GR" altLang="en-US" sz="2400" dirty="0">
                <a:latin typeface="+mj-lt"/>
              </a:rPr>
              <a:t>(a1 ... </a:t>
            </a:r>
            <a:r>
              <a:rPr lang="el-GR" altLang="en-US" sz="2400" dirty="0" err="1">
                <a:latin typeface="+mj-lt"/>
              </a:rPr>
              <a:t>an</a:t>
            </a:r>
            <a:r>
              <a:rPr lang="el-GR" altLang="en-US" sz="2400" dirty="0">
                <a:latin typeface="+mj-lt"/>
              </a:rPr>
              <a:t>)</a:t>
            </a:r>
            <a:r>
              <a:rPr lang="en-GB" altLang="en-US" sz="2400" dirty="0">
                <a:latin typeface="+mj-lt"/>
              </a:rPr>
              <a:t> (OWL does not make the UNA)</a:t>
            </a:r>
          </a:p>
          <a:p>
            <a:pPr eaLnBrk="1" hangingPunct="1">
              <a:lnSpc>
                <a:spcPct val="100000"/>
              </a:lnSpc>
            </a:pPr>
            <a:r>
              <a:rPr lang="el-GR" altLang="en-US" sz="2400" dirty="0" err="1">
                <a:latin typeface="+mj-lt"/>
              </a:rPr>
              <a:t>ClassAssertion</a:t>
            </a:r>
            <a:r>
              <a:rPr lang="el-GR" altLang="en-US" sz="2400" dirty="0">
                <a:latin typeface="+mj-lt"/>
              </a:rPr>
              <a:t>(CE a)</a:t>
            </a:r>
            <a:endParaRPr lang="en-GB" altLang="en-US" sz="2400" dirty="0">
              <a:latin typeface="+mj-lt"/>
            </a:endParaRPr>
          </a:p>
          <a:p>
            <a:pPr eaLnBrk="1" hangingPunct="1">
              <a:lnSpc>
                <a:spcPct val="100000"/>
              </a:lnSpc>
            </a:pPr>
            <a:r>
              <a:rPr lang="el-GR" altLang="en-US" sz="2400" dirty="0" err="1">
                <a:latin typeface="+mj-lt"/>
              </a:rPr>
              <a:t>ObjectPropertyAssertion</a:t>
            </a:r>
            <a:r>
              <a:rPr lang="el-GR" altLang="en-US" sz="2400" dirty="0">
                <a:latin typeface="+mj-lt"/>
              </a:rPr>
              <a:t>(OPE a1 a2)</a:t>
            </a:r>
            <a:endParaRPr lang="en-GB" altLang="en-US" sz="2400" dirty="0">
              <a:latin typeface="+mj-lt"/>
            </a:endParaRPr>
          </a:p>
          <a:p>
            <a:pPr eaLnBrk="1" hangingPunct="1">
              <a:lnSpc>
                <a:spcPct val="100000"/>
              </a:lnSpc>
            </a:pPr>
            <a:r>
              <a:rPr lang="el-GR" altLang="en-US" sz="2400" dirty="0" err="1">
                <a:latin typeface="+mj-lt"/>
              </a:rPr>
              <a:t>NegativeObjectPropertyAssertion</a:t>
            </a:r>
            <a:r>
              <a:rPr lang="el-GR" altLang="en-US" sz="2400" dirty="0">
                <a:latin typeface="+mj-lt"/>
              </a:rPr>
              <a:t>(OPE a1 a2)</a:t>
            </a:r>
            <a:endParaRPr lang="en-GB" altLang="en-US" sz="2400" dirty="0">
              <a:latin typeface="+mj-lt"/>
            </a:endParaRPr>
          </a:p>
          <a:p>
            <a:pPr eaLnBrk="1" hangingPunct="1">
              <a:lnSpc>
                <a:spcPct val="100000"/>
              </a:lnSpc>
            </a:pPr>
            <a:r>
              <a:rPr lang="el-GR" altLang="en-US" sz="2400" dirty="0" err="1">
                <a:latin typeface="+mj-lt"/>
              </a:rPr>
              <a:t>DataPropertyAssertion</a:t>
            </a:r>
            <a:r>
              <a:rPr lang="el-GR" altLang="en-US" sz="2400" dirty="0">
                <a:latin typeface="+mj-lt"/>
              </a:rPr>
              <a:t>(DPE a </a:t>
            </a:r>
            <a:r>
              <a:rPr lang="el-GR" altLang="en-US" sz="2400" dirty="0" err="1">
                <a:latin typeface="+mj-lt"/>
              </a:rPr>
              <a:t>lt</a:t>
            </a:r>
            <a:r>
              <a:rPr lang="el-GR" altLang="en-US" sz="2400" dirty="0">
                <a:latin typeface="+mj-lt"/>
              </a:rPr>
              <a:t>)</a:t>
            </a:r>
            <a:endParaRPr lang="en-GB" altLang="en-US" sz="2400" dirty="0">
              <a:latin typeface="+mj-lt"/>
            </a:endParaRPr>
          </a:p>
          <a:p>
            <a:pPr eaLnBrk="1" hangingPunct="1">
              <a:lnSpc>
                <a:spcPct val="100000"/>
              </a:lnSpc>
            </a:pPr>
            <a:r>
              <a:rPr lang="el-GR" altLang="en-US" sz="2400" dirty="0" err="1">
                <a:latin typeface="+mj-lt"/>
              </a:rPr>
              <a:t>NegativeDataPropertyAssertion</a:t>
            </a:r>
            <a:r>
              <a:rPr lang="el-GR" altLang="en-US" sz="2400" dirty="0">
                <a:latin typeface="+mj-lt"/>
              </a:rPr>
              <a:t>(DPE a </a:t>
            </a:r>
            <a:r>
              <a:rPr lang="el-GR" altLang="en-US" sz="2400" dirty="0" err="1">
                <a:latin typeface="+mj-lt"/>
              </a:rPr>
              <a:t>lt</a:t>
            </a:r>
            <a:r>
              <a:rPr lang="el-GR" altLang="en-US" sz="2400" dirty="0">
                <a:latin typeface="+mj-lt"/>
              </a:rPr>
              <a:t>)</a:t>
            </a:r>
            <a:endParaRPr lang="en-GB" altLang="en-US" sz="2400" dirty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endParaRPr lang="en-GB" altLang="en-US" sz="2400" dirty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1764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28" y="295970"/>
            <a:ext cx="9895951" cy="1033669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Open World Assumption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572" y="1227867"/>
            <a:ext cx="10395145" cy="4678183"/>
          </a:xfrm>
        </p:spPr>
        <p:txBody>
          <a:bodyPr anchor="ctr"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altLang="en-US" sz="2000" dirty="0"/>
              <a:t>Contrary to databases, ontology technologies make the </a:t>
            </a:r>
            <a:r>
              <a:rPr lang="en-GB" altLang="en-US" sz="2000" b="1" dirty="0"/>
              <a:t>Open World Assumption.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en-US" sz="2000" dirty="0"/>
              <a:t>Absence of information is not interpreted as presence of negative information but simply as </a:t>
            </a:r>
            <a:r>
              <a:rPr lang="en-GB" altLang="en-US" sz="2000" b="1" dirty="0"/>
              <a:t>lack of knowledge.</a:t>
            </a:r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299614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648" y="362140"/>
            <a:ext cx="9895951" cy="1033669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246898"/>
                </a:solidFill>
              </a:rPr>
              <a:t>Exercise V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492" y="1712368"/>
            <a:ext cx="10395145" cy="1033668"/>
          </a:xfrm>
          <a:solidFill>
            <a:schemeClr val="accent5">
              <a:lumMod val="40000"/>
              <a:lumOff val="60000"/>
            </a:schemeClr>
          </a:solidFill>
        </p:spPr>
        <p:txBody>
          <a:bodyPr anchor="t"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200" dirty="0" err="1">
                <a:latin typeface="+mj-lt"/>
              </a:rPr>
              <a:t>FunctionalObjectProperty</a:t>
            </a:r>
            <a:r>
              <a:rPr lang="en-US" altLang="en-US" sz="2200" dirty="0">
                <a:latin typeface="+mj-lt"/>
              </a:rPr>
              <a:t>(:</a:t>
            </a:r>
            <a:r>
              <a:rPr lang="en-US" altLang="en-US" sz="2200" dirty="0" err="1">
                <a:latin typeface="+mj-lt"/>
              </a:rPr>
              <a:t>hasBiologicalFather</a:t>
            </a:r>
            <a:r>
              <a:rPr lang="en-US" altLang="en-US" sz="2200" dirty="0">
                <a:latin typeface="+mj-lt"/>
              </a:rPr>
              <a:t>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671556F-CABE-D9D9-6AC9-AA650D5A8A63}"/>
              </a:ext>
            </a:extLst>
          </p:cNvPr>
          <p:cNvSpPr/>
          <p:nvPr/>
        </p:nvSpPr>
        <p:spPr>
          <a:xfrm>
            <a:off x="2607389" y="3281837"/>
            <a:ext cx="2247264" cy="66308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:</a:t>
            </a:r>
            <a:r>
              <a:rPr lang="en-GB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Stewie</a:t>
            </a:r>
            <a:endParaRPr lang="en-GB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DD3A2EF-7BF5-913D-6664-66BA5B1649C8}"/>
              </a:ext>
            </a:extLst>
          </p:cNvPr>
          <p:cNvSpPr/>
          <p:nvPr/>
        </p:nvSpPr>
        <p:spPr>
          <a:xfrm>
            <a:off x="7324151" y="3292300"/>
            <a:ext cx="2398261" cy="66308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:Peter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5238C2-135D-C79A-5F0C-B8D858F7AC2F}"/>
              </a:ext>
            </a:extLst>
          </p:cNvPr>
          <p:cNvSpPr txBox="1"/>
          <p:nvPr/>
        </p:nvSpPr>
        <p:spPr>
          <a:xfrm>
            <a:off x="5064743" y="2975741"/>
            <a:ext cx="22366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:</a:t>
            </a:r>
            <a:r>
              <a:rPr lang="en-GB" sz="1600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hasBiological</a:t>
            </a:r>
            <a:endParaRPr lang="en-GB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GB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Father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1582931-0DAD-5363-666C-55EF110CA677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>
            <a:off x="4854653" y="3613379"/>
            <a:ext cx="2469498" cy="1046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274748D-870D-25A7-24EA-5A6B74B12B23}"/>
              </a:ext>
            </a:extLst>
          </p:cNvPr>
          <p:cNvSpPr/>
          <p:nvPr/>
        </p:nvSpPr>
        <p:spPr>
          <a:xfrm>
            <a:off x="7339100" y="4544355"/>
            <a:ext cx="2398261" cy="66308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:</a:t>
            </a:r>
            <a:r>
              <a:rPr lang="en-GB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Peter_Griffin</a:t>
            </a:r>
            <a:endParaRPr lang="en-GB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8AE40ED-E74C-F88F-82B0-3BBC043139BD}"/>
              </a:ext>
            </a:extLst>
          </p:cNvPr>
          <p:cNvCxnSpPr>
            <a:cxnSpLocks/>
            <a:stCxn id="4" idx="3"/>
            <a:endCxn id="15" idx="1"/>
          </p:cNvCxnSpPr>
          <p:nvPr/>
        </p:nvCxnSpPr>
        <p:spPr>
          <a:xfrm>
            <a:off x="4854653" y="3613379"/>
            <a:ext cx="2484447" cy="126251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B2A80CF-8DBE-D8AB-A2A9-7FCA64A9FD04}"/>
              </a:ext>
            </a:extLst>
          </p:cNvPr>
          <p:cNvSpPr txBox="1"/>
          <p:nvPr/>
        </p:nvSpPr>
        <p:spPr>
          <a:xfrm>
            <a:off x="5139454" y="4156093"/>
            <a:ext cx="22366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:</a:t>
            </a:r>
            <a:r>
              <a:rPr lang="en-GB" sz="1600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hasBiological</a:t>
            </a:r>
            <a:endParaRPr lang="en-GB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GB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Father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99CD11-BB03-9971-6E7D-8245F96E52CE}"/>
              </a:ext>
            </a:extLst>
          </p:cNvPr>
          <p:cNvSpPr txBox="1"/>
          <p:nvPr/>
        </p:nvSpPr>
        <p:spPr>
          <a:xfrm>
            <a:off x="1057835" y="5725459"/>
            <a:ext cx="60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do we infer for :Peter and :</a:t>
            </a:r>
            <a:r>
              <a:rPr lang="en-GB" dirty="0" err="1"/>
              <a:t>Peter_Griffin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060103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648" y="362140"/>
            <a:ext cx="9895951" cy="1033669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246898"/>
                </a:solidFill>
              </a:rPr>
              <a:t>Solution</a:t>
            </a:r>
            <a:r>
              <a:rPr lang="en-GB" sz="2800" dirty="0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492" y="1712368"/>
            <a:ext cx="10395145" cy="520894"/>
          </a:xfrm>
          <a:solidFill>
            <a:schemeClr val="accent5">
              <a:lumMod val="40000"/>
              <a:lumOff val="60000"/>
            </a:schemeClr>
          </a:solidFill>
        </p:spPr>
        <p:txBody>
          <a:bodyPr anchor="t"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200" dirty="0" err="1">
                <a:latin typeface="+mj-lt"/>
              </a:rPr>
              <a:t>FunctionalObjectProperty</a:t>
            </a:r>
            <a:r>
              <a:rPr lang="en-US" altLang="en-US" sz="2200" dirty="0">
                <a:latin typeface="+mj-lt"/>
              </a:rPr>
              <a:t>(:</a:t>
            </a:r>
            <a:r>
              <a:rPr lang="en-US" altLang="en-US" sz="2200" dirty="0" err="1">
                <a:latin typeface="+mj-lt"/>
              </a:rPr>
              <a:t>hasBiologicalFather</a:t>
            </a:r>
            <a:r>
              <a:rPr lang="en-US" altLang="en-US" sz="2200" dirty="0">
                <a:latin typeface="+mj-lt"/>
              </a:rPr>
              <a:t>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671556F-CABE-D9D9-6AC9-AA650D5A8A63}"/>
              </a:ext>
            </a:extLst>
          </p:cNvPr>
          <p:cNvSpPr/>
          <p:nvPr/>
        </p:nvSpPr>
        <p:spPr>
          <a:xfrm>
            <a:off x="2607389" y="3281837"/>
            <a:ext cx="2247264" cy="66308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:</a:t>
            </a:r>
            <a:r>
              <a:rPr lang="en-GB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Stewie</a:t>
            </a:r>
            <a:endParaRPr lang="en-GB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DD3A2EF-7BF5-913D-6664-66BA5B1649C8}"/>
              </a:ext>
            </a:extLst>
          </p:cNvPr>
          <p:cNvSpPr/>
          <p:nvPr/>
        </p:nvSpPr>
        <p:spPr>
          <a:xfrm>
            <a:off x="7324151" y="3292300"/>
            <a:ext cx="2398261" cy="66308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:Peter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5238C2-135D-C79A-5F0C-B8D858F7AC2F}"/>
              </a:ext>
            </a:extLst>
          </p:cNvPr>
          <p:cNvSpPr txBox="1"/>
          <p:nvPr/>
        </p:nvSpPr>
        <p:spPr>
          <a:xfrm>
            <a:off x="5064743" y="2975741"/>
            <a:ext cx="22366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:</a:t>
            </a:r>
            <a:r>
              <a:rPr lang="en-GB" sz="1600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hasBiological</a:t>
            </a:r>
            <a:endParaRPr lang="en-GB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GB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Father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1582931-0DAD-5363-666C-55EF110CA677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>
            <a:off x="4854653" y="3613379"/>
            <a:ext cx="2469498" cy="1046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274748D-870D-25A7-24EA-5A6B74B12B23}"/>
              </a:ext>
            </a:extLst>
          </p:cNvPr>
          <p:cNvSpPr/>
          <p:nvPr/>
        </p:nvSpPr>
        <p:spPr>
          <a:xfrm>
            <a:off x="7339100" y="4544355"/>
            <a:ext cx="2398261" cy="66308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:</a:t>
            </a:r>
            <a:r>
              <a:rPr lang="en-GB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Peter_Griffin</a:t>
            </a:r>
            <a:endParaRPr lang="en-GB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8AE40ED-E74C-F88F-82B0-3BBC043139BD}"/>
              </a:ext>
            </a:extLst>
          </p:cNvPr>
          <p:cNvCxnSpPr>
            <a:cxnSpLocks/>
            <a:stCxn id="4" idx="3"/>
            <a:endCxn id="15" idx="1"/>
          </p:cNvCxnSpPr>
          <p:nvPr/>
        </p:nvCxnSpPr>
        <p:spPr>
          <a:xfrm>
            <a:off x="4854653" y="3613379"/>
            <a:ext cx="2484447" cy="126251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B2A80CF-8DBE-D8AB-A2A9-7FCA64A9FD04}"/>
              </a:ext>
            </a:extLst>
          </p:cNvPr>
          <p:cNvSpPr txBox="1"/>
          <p:nvPr/>
        </p:nvSpPr>
        <p:spPr>
          <a:xfrm>
            <a:off x="5139454" y="4156093"/>
            <a:ext cx="22366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:</a:t>
            </a:r>
            <a:r>
              <a:rPr lang="en-GB" sz="1600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hasBiological</a:t>
            </a:r>
            <a:endParaRPr lang="en-GB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GB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Father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99CD11-BB03-9971-6E7D-8245F96E52CE}"/>
              </a:ext>
            </a:extLst>
          </p:cNvPr>
          <p:cNvSpPr txBox="1"/>
          <p:nvPr/>
        </p:nvSpPr>
        <p:spPr>
          <a:xfrm>
            <a:off x="1057835" y="5725459"/>
            <a:ext cx="60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They are the same individual!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E58F407-86AD-2686-2F16-913A1E966073}"/>
              </a:ext>
            </a:extLst>
          </p:cNvPr>
          <p:cNvCxnSpPr/>
          <p:nvPr/>
        </p:nvCxnSpPr>
        <p:spPr>
          <a:xfrm>
            <a:off x="8523282" y="3955383"/>
            <a:ext cx="14949" cy="5889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78EB239-EAC1-BCFF-18D4-300700B44981}"/>
              </a:ext>
            </a:extLst>
          </p:cNvPr>
          <p:cNvSpPr txBox="1"/>
          <p:nvPr/>
        </p:nvSpPr>
        <p:spPr>
          <a:xfrm>
            <a:off x="8964394" y="3988746"/>
            <a:ext cx="223664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owl:</a:t>
            </a:r>
            <a:r>
              <a:rPr lang="en-GB" sz="1600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sameIndividual</a:t>
            </a:r>
            <a:endParaRPr lang="en-GB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57557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648" y="362140"/>
            <a:ext cx="9895951" cy="1033669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246898"/>
                </a:solidFill>
              </a:rPr>
              <a:t>Exercise VI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492" y="1712368"/>
            <a:ext cx="10395145" cy="730370"/>
          </a:xfrm>
          <a:solidFill>
            <a:schemeClr val="accent5">
              <a:lumMod val="40000"/>
              <a:lumOff val="60000"/>
            </a:schemeClr>
          </a:solidFill>
        </p:spPr>
        <p:txBody>
          <a:bodyPr anchor="t"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200" dirty="0" err="1">
                <a:latin typeface="+mj-lt"/>
              </a:rPr>
              <a:t>FunctionalObjectProperty</a:t>
            </a:r>
            <a:r>
              <a:rPr lang="en-US" altLang="en-US" sz="2200" dirty="0">
                <a:latin typeface="+mj-lt"/>
              </a:rPr>
              <a:t>(:</a:t>
            </a:r>
            <a:r>
              <a:rPr lang="en-US" altLang="en-US" sz="2200" dirty="0" err="1">
                <a:latin typeface="+mj-lt"/>
              </a:rPr>
              <a:t>hasBiologicalFather</a:t>
            </a:r>
            <a:r>
              <a:rPr lang="en-US" altLang="en-US" sz="2200" dirty="0">
                <a:latin typeface="+mj-lt"/>
              </a:rPr>
              <a:t>)</a:t>
            </a:r>
          </a:p>
          <a:p>
            <a:pPr algn="ctr">
              <a:lnSpc>
                <a:spcPct val="80000"/>
              </a:lnSpc>
              <a:buNone/>
            </a:pPr>
            <a:r>
              <a:rPr lang="en-US" altLang="en-US" sz="2200" dirty="0" err="1">
                <a:latin typeface="+mj-lt"/>
              </a:rPr>
              <a:t>DifferentIndividuals</a:t>
            </a:r>
            <a:r>
              <a:rPr lang="en-US" altLang="en-US" sz="2200" dirty="0">
                <a:latin typeface="+mj-lt"/>
              </a:rPr>
              <a:t>(:Peter, :</a:t>
            </a:r>
            <a:r>
              <a:rPr lang="en-US" altLang="en-US" sz="2200" dirty="0" err="1">
                <a:latin typeface="+mj-lt"/>
              </a:rPr>
              <a:t>Peter_Griffin</a:t>
            </a:r>
            <a:r>
              <a:rPr lang="en-US" altLang="en-US" sz="2200" dirty="0">
                <a:latin typeface="+mj-lt"/>
              </a:rPr>
              <a:t>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2200" dirty="0">
              <a:latin typeface="+mj-lt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671556F-CABE-D9D9-6AC9-AA650D5A8A63}"/>
              </a:ext>
            </a:extLst>
          </p:cNvPr>
          <p:cNvSpPr/>
          <p:nvPr/>
        </p:nvSpPr>
        <p:spPr>
          <a:xfrm>
            <a:off x="2607389" y="3281837"/>
            <a:ext cx="2247264" cy="66308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:</a:t>
            </a:r>
            <a:r>
              <a:rPr lang="en-GB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Stewie</a:t>
            </a:r>
            <a:endParaRPr lang="en-GB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DD3A2EF-7BF5-913D-6664-66BA5B1649C8}"/>
              </a:ext>
            </a:extLst>
          </p:cNvPr>
          <p:cNvSpPr/>
          <p:nvPr/>
        </p:nvSpPr>
        <p:spPr>
          <a:xfrm>
            <a:off x="7282319" y="3292300"/>
            <a:ext cx="2398261" cy="66308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:Peter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5238C2-135D-C79A-5F0C-B8D858F7AC2F}"/>
              </a:ext>
            </a:extLst>
          </p:cNvPr>
          <p:cNvSpPr txBox="1"/>
          <p:nvPr/>
        </p:nvSpPr>
        <p:spPr>
          <a:xfrm>
            <a:off x="5064743" y="2975741"/>
            <a:ext cx="22366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:</a:t>
            </a:r>
            <a:r>
              <a:rPr lang="en-GB" sz="1600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hasBiological</a:t>
            </a:r>
            <a:endParaRPr lang="en-GB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GB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Father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1582931-0DAD-5363-666C-55EF110CA677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>
            <a:off x="4854653" y="3613379"/>
            <a:ext cx="2427666" cy="1046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274748D-870D-25A7-24EA-5A6B74B12B23}"/>
              </a:ext>
            </a:extLst>
          </p:cNvPr>
          <p:cNvSpPr/>
          <p:nvPr/>
        </p:nvSpPr>
        <p:spPr>
          <a:xfrm>
            <a:off x="7339100" y="4544355"/>
            <a:ext cx="2398261" cy="66308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:</a:t>
            </a:r>
            <a:r>
              <a:rPr lang="en-GB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Peter_Griffin</a:t>
            </a:r>
            <a:endParaRPr lang="en-GB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8AE40ED-E74C-F88F-82B0-3BBC043139BD}"/>
              </a:ext>
            </a:extLst>
          </p:cNvPr>
          <p:cNvCxnSpPr>
            <a:cxnSpLocks/>
            <a:stCxn id="4" idx="3"/>
            <a:endCxn id="15" idx="1"/>
          </p:cNvCxnSpPr>
          <p:nvPr/>
        </p:nvCxnSpPr>
        <p:spPr>
          <a:xfrm>
            <a:off x="4854653" y="3613379"/>
            <a:ext cx="2484447" cy="126251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B2A80CF-8DBE-D8AB-A2A9-7FCA64A9FD04}"/>
              </a:ext>
            </a:extLst>
          </p:cNvPr>
          <p:cNvSpPr txBox="1"/>
          <p:nvPr/>
        </p:nvSpPr>
        <p:spPr>
          <a:xfrm>
            <a:off x="5139454" y="4156093"/>
            <a:ext cx="22366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:</a:t>
            </a:r>
            <a:r>
              <a:rPr lang="en-GB" sz="1600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hasBiological</a:t>
            </a:r>
            <a:endParaRPr lang="en-GB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GB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Father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99CD11-BB03-9971-6E7D-8245F96E52CE}"/>
              </a:ext>
            </a:extLst>
          </p:cNvPr>
          <p:cNvSpPr txBox="1"/>
          <p:nvPr/>
        </p:nvSpPr>
        <p:spPr>
          <a:xfrm>
            <a:off x="1057835" y="5725459"/>
            <a:ext cx="60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can we infer for our KB?</a:t>
            </a:r>
          </a:p>
        </p:txBody>
      </p:sp>
    </p:spTree>
    <p:extLst>
      <p:ext uri="{BB962C8B-B14F-4D97-AF65-F5344CB8AC3E}">
        <p14:creationId xmlns:p14="http://schemas.microsoft.com/office/powerpoint/2010/main" val="5591318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648" y="362140"/>
            <a:ext cx="9895951" cy="1033669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246898"/>
                </a:solidFill>
              </a:rPr>
              <a:t>Solution</a:t>
            </a:r>
            <a:r>
              <a:rPr lang="en-GB" sz="2800" dirty="0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492" y="1712368"/>
            <a:ext cx="10395145" cy="730370"/>
          </a:xfrm>
          <a:solidFill>
            <a:schemeClr val="accent5">
              <a:lumMod val="40000"/>
              <a:lumOff val="60000"/>
            </a:schemeClr>
          </a:solidFill>
        </p:spPr>
        <p:txBody>
          <a:bodyPr anchor="t"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200" dirty="0" err="1">
                <a:solidFill>
                  <a:srgbClr val="FF0000"/>
                </a:solidFill>
                <a:latin typeface="+mj-lt"/>
              </a:rPr>
              <a:t>FunctionalObjectProperty</a:t>
            </a:r>
            <a:r>
              <a:rPr lang="en-US" altLang="en-US" sz="2200" dirty="0">
                <a:solidFill>
                  <a:srgbClr val="FF0000"/>
                </a:solidFill>
                <a:latin typeface="+mj-lt"/>
              </a:rPr>
              <a:t>(:</a:t>
            </a:r>
            <a:r>
              <a:rPr lang="en-US" altLang="en-US" sz="2200" dirty="0" err="1">
                <a:solidFill>
                  <a:srgbClr val="FF0000"/>
                </a:solidFill>
                <a:latin typeface="+mj-lt"/>
              </a:rPr>
              <a:t>hasBiologicalFather</a:t>
            </a:r>
            <a:r>
              <a:rPr lang="en-US" altLang="en-US" sz="2200" dirty="0">
                <a:solidFill>
                  <a:srgbClr val="FF0000"/>
                </a:solidFill>
                <a:latin typeface="+mj-lt"/>
              </a:rPr>
              <a:t>)</a:t>
            </a:r>
          </a:p>
          <a:p>
            <a:pPr algn="ctr">
              <a:lnSpc>
                <a:spcPct val="80000"/>
              </a:lnSpc>
              <a:buNone/>
            </a:pPr>
            <a:r>
              <a:rPr lang="en-US" altLang="en-US" sz="2200" dirty="0" err="1">
                <a:solidFill>
                  <a:srgbClr val="FF0000"/>
                </a:solidFill>
                <a:latin typeface="+mj-lt"/>
              </a:rPr>
              <a:t>DifferentIndividuals</a:t>
            </a:r>
            <a:r>
              <a:rPr lang="en-US" altLang="en-US" sz="2200" dirty="0">
                <a:solidFill>
                  <a:srgbClr val="FF0000"/>
                </a:solidFill>
                <a:latin typeface="+mj-lt"/>
              </a:rPr>
              <a:t>(:Peter, :</a:t>
            </a:r>
            <a:r>
              <a:rPr lang="en-US" altLang="en-US" sz="2200" dirty="0" err="1">
                <a:solidFill>
                  <a:srgbClr val="FF0000"/>
                </a:solidFill>
                <a:latin typeface="+mj-lt"/>
              </a:rPr>
              <a:t>Peter_Griffin</a:t>
            </a:r>
            <a:r>
              <a:rPr lang="en-US" altLang="en-US" sz="2200" dirty="0">
                <a:solidFill>
                  <a:srgbClr val="FF0000"/>
                </a:solidFill>
                <a:latin typeface="+mj-lt"/>
              </a:rPr>
              <a:t>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2200" dirty="0">
              <a:latin typeface="+mj-lt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671556F-CABE-D9D9-6AC9-AA650D5A8A63}"/>
              </a:ext>
            </a:extLst>
          </p:cNvPr>
          <p:cNvSpPr/>
          <p:nvPr/>
        </p:nvSpPr>
        <p:spPr>
          <a:xfrm>
            <a:off x="2607389" y="3281837"/>
            <a:ext cx="2247264" cy="66308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  <a:latin typeface="+mj-lt"/>
              </a:rPr>
              <a:t>:</a:t>
            </a:r>
            <a:r>
              <a:rPr lang="en-GB" dirty="0" err="1">
                <a:solidFill>
                  <a:srgbClr val="FF0000"/>
                </a:solidFill>
                <a:latin typeface="+mj-lt"/>
              </a:rPr>
              <a:t>Stewie</a:t>
            </a:r>
            <a:endParaRPr lang="en-GB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DD3A2EF-7BF5-913D-6664-66BA5B1649C8}"/>
              </a:ext>
            </a:extLst>
          </p:cNvPr>
          <p:cNvSpPr/>
          <p:nvPr/>
        </p:nvSpPr>
        <p:spPr>
          <a:xfrm>
            <a:off x="7282319" y="3292300"/>
            <a:ext cx="2398261" cy="66308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  <a:latin typeface="+mj-lt"/>
              </a:rPr>
              <a:t>:Peter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5238C2-135D-C79A-5F0C-B8D858F7AC2F}"/>
              </a:ext>
            </a:extLst>
          </p:cNvPr>
          <p:cNvSpPr txBox="1"/>
          <p:nvPr/>
        </p:nvSpPr>
        <p:spPr>
          <a:xfrm>
            <a:off x="5064743" y="2975741"/>
            <a:ext cx="22366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:</a:t>
            </a:r>
            <a:r>
              <a:rPr lang="en-GB" sz="1600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hasBiological</a:t>
            </a:r>
            <a:endParaRPr lang="en-GB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GB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Father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1582931-0DAD-5363-666C-55EF110CA677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>
            <a:off x="4854653" y="3613379"/>
            <a:ext cx="2427666" cy="1046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274748D-870D-25A7-24EA-5A6B74B12B23}"/>
              </a:ext>
            </a:extLst>
          </p:cNvPr>
          <p:cNvSpPr/>
          <p:nvPr/>
        </p:nvSpPr>
        <p:spPr>
          <a:xfrm>
            <a:off x="7339100" y="4544355"/>
            <a:ext cx="2398261" cy="66308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  <a:latin typeface="+mj-lt"/>
              </a:rPr>
              <a:t>:</a:t>
            </a:r>
            <a:r>
              <a:rPr lang="en-GB" dirty="0" err="1">
                <a:solidFill>
                  <a:srgbClr val="FF0000"/>
                </a:solidFill>
                <a:latin typeface="+mj-lt"/>
              </a:rPr>
              <a:t>Peter_Griffin</a:t>
            </a:r>
            <a:endParaRPr lang="en-GB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8AE40ED-E74C-F88F-82B0-3BBC043139BD}"/>
              </a:ext>
            </a:extLst>
          </p:cNvPr>
          <p:cNvCxnSpPr>
            <a:cxnSpLocks/>
            <a:stCxn id="4" idx="3"/>
            <a:endCxn id="15" idx="1"/>
          </p:cNvCxnSpPr>
          <p:nvPr/>
        </p:nvCxnSpPr>
        <p:spPr>
          <a:xfrm>
            <a:off x="4854653" y="3613379"/>
            <a:ext cx="2484447" cy="126251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B2A80CF-8DBE-D8AB-A2A9-7FCA64A9FD04}"/>
              </a:ext>
            </a:extLst>
          </p:cNvPr>
          <p:cNvSpPr txBox="1"/>
          <p:nvPr/>
        </p:nvSpPr>
        <p:spPr>
          <a:xfrm>
            <a:off x="5139454" y="4156093"/>
            <a:ext cx="22366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:</a:t>
            </a:r>
            <a:r>
              <a:rPr lang="en-GB" sz="1600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hasBiological</a:t>
            </a:r>
            <a:endParaRPr lang="en-GB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GB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Father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99CD11-BB03-9971-6E7D-8245F96E52CE}"/>
              </a:ext>
            </a:extLst>
          </p:cNvPr>
          <p:cNvSpPr txBox="1"/>
          <p:nvPr/>
        </p:nvSpPr>
        <p:spPr>
          <a:xfrm>
            <a:off x="1057835" y="5725459"/>
            <a:ext cx="60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Is inconsistent!</a:t>
            </a:r>
          </a:p>
        </p:txBody>
      </p:sp>
    </p:spTree>
    <p:extLst>
      <p:ext uri="{BB962C8B-B14F-4D97-AF65-F5344CB8AC3E}">
        <p14:creationId xmlns:p14="http://schemas.microsoft.com/office/powerpoint/2010/main" val="42460087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40" y="369300"/>
            <a:ext cx="9895951" cy="1033669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OWL 2 Profiles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254" y="1117600"/>
            <a:ext cx="10395145" cy="5445861"/>
          </a:xfrm>
        </p:spPr>
        <p:txBody>
          <a:bodyPr anchor="t"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GB" altLang="en-US" sz="2200" b="1" dirty="0"/>
              <a:t>OWL 2 EL</a:t>
            </a:r>
            <a:r>
              <a:rPr lang="en-GB" altLang="en-US" sz="2200" dirty="0"/>
              <a:t>:</a:t>
            </a:r>
            <a:r>
              <a:rPr lang="el-GR" altLang="en-US" sz="2200" dirty="0"/>
              <a:t> </a:t>
            </a:r>
            <a:r>
              <a:rPr lang="en-US" altLang="en-US" sz="2200" dirty="0"/>
              <a:t>F</a:t>
            </a:r>
            <a:r>
              <a:rPr lang="el-GR" altLang="en-US" sz="2200" dirty="0" err="1"/>
              <a:t>or</a:t>
            </a:r>
            <a:r>
              <a:rPr lang="el-GR" altLang="en-US" sz="2200" dirty="0"/>
              <a:t> </a:t>
            </a:r>
            <a:r>
              <a:rPr lang="el-GR" altLang="en-US" sz="2200" dirty="0" err="1"/>
              <a:t>ontologies</a:t>
            </a:r>
            <a:r>
              <a:rPr lang="el-GR" altLang="en-US" sz="2200" dirty="0"/>
              <a:t> </a:t>
            </a:r>
            <a:r>
              <a:rPr lang="el-GR" altLang="en-US" sz="2200" dirty="0" err="1"/>
              <a:t>that</a:t>
            </a:r>
            <a:r>
              <a:rPr lang="el-GR" altLang="en-US" sz="2200" dirty="0"/>
              <a:t> </a:t>
            </a:r>
            <a:r>
              <a:rPr lang="en-US" altLang="en-US" sz="2200" dirty="0"/>
              <a:t>with</a:t>
            </a:r>
            <a:r>
              <a:rPr lang="el-GR" altLang="en-US" sz="2200" dirty="0"/>
              <a:t> </a:t>
            </a:r>
            <a:r>
              <a:rPr lang="el-GR" altLang="en-US" sz="2200" dirty="0" err="1"/>
              <a:t>very</a:t>
            </a:r>
            <a:r>
              <a:rPr lang="el-GR" altLang="en-US" sz="2200" dirty="0"/>
              <a:t> </a:t>
            </a:r>
            <a:r>
              <a:rPr lang="el-GR" altLang="en-US" sz="2200" dirty="0" err="1"/>
              <a:t>large</a:t>
            </a:r>
            <a:r>
              <a:rPr lang="el-GR" altLang="en-US" sz="2200" dirty="0"/>
              <a:t> </a:t>
            </a:r>
            <a:r>
              <a:rPr lang="el-GR" altLang="en-US" sz="2200" dirty="0" err="1"/>
              <a:t>number</a:t>
            </a:r>
            <a:r>
              <a:rPr lang="el-GR" altLang="en-US" sz="2200" dirty="0"/>
              <a:t> of </a:t>
            </a:r>
            <a:r>
              <a:rPr lang="el-GR" altLang="en-US" sz="2200" dirty="0" err="1"/>
              <a:t>classes</a:t>
            </a:r>
            <a:r>
              <a:rPr lang="el-GR" altLang="en-US" sz="2200" dirty="0"/>
              <a:t> and/</a:t>
            </a:r>
            <a:r>
              <a:rPr lang="el-GR" altLang="en-US" sz="2200" dirty="0" err="1"/>
              <a:t>or</a:t>
            </a:r>
            <a:r>
              <a:rPr lang="el-GR" altLang="en-US" sz="2200" dirty="0"/>
              <a:t> properties</a:t>
            </a:r>
            <a:r>
              <a:rPr lang="en-GB" altLang="en-US" sz="2200" dirty="0"/>
              <a:t>. </a:t>
            </a:r>
          </a:p>
          <a:p>
            <a:pPr lvl="1">
              <a:lnSpc>
                <a:spcPct val="150000"/>
              </a:lnSpc>
            </a:pPr>
            <a:r>
              <a:rPr lang="en-GB" altLang="en-US" sz="2000" dirty="0"/>
              <a:t>For OWL 2 EL </a:t>
            </a:r>
            <a:r>
              <a:rPr lang="el-GR" altLang="en-US" sz="2000" dirty="0" err="1"/>
              <a:t>ontolog</a:t>
            </a:r>
            <a:r>
              <a:rPr lang="en-GB" altLang="en-US" sz="2000" dirty="0" err="1"/>
              <a:t>ies</a:t>
            </a:r>
            <a:r>
              <a:rPr lang="el-GR" altLang="en-US" sz="2000" dirty="0"/>
              <a:t> </a:t>
            </a:r>
            <a:r>
              <a:rPr lang="el-GR" altLang="en-US" sz="2000" dirty="0" err="1"/>
              <a:t>consistency</a:t>
            </a:r>
            <a:r>
              <a:rPr lang="el-GR" altLang="en-US" sz="2000" dirty="0"/>
              <a:t>, </a:t>
            </a:r>
            <a:r>
              <a:rPr lang="el-GR" altLang="en-US" sz="2000" dirty="0" err="1"/>
              <a:t>class</a:t>
            </a:r>
            <a:r>
              <a:rPr lang="el-GR" altLang="en-US" sz="2000" dirty="0"/>
              <a:t> </a:t>
            </a:r>
            <a:r>
              <a:rPr lang="el-GR" altLang="en-US" sz="2000" dirty="0" err="1"/>
              <a:t>expression</a:t>
            </a:r>
            <a:r>
              <a:rPr lang="el-GR" altLang="en-US" sz="2000" dirty="0"/>
              <a:t> </a:t>
            </a:r>
            <a:r>
              <a:rPr lang="el-GR" altLang="en-US" sz="2000" dirty="0" err="1"/>
              <a:t>subsumption</a:t>
            </a:r>
            <a:r>
              <a:rPr lang="el-GR" altLang="en-US" sz="2000" dirty="0"/>
              <a:t>, and </a:t>
            </a:r>
            <a:r>
              <a:rPr lang="el-GR" altLang="en-US" sz="2000" dirty="0" err="1"/>
              <a:t>instance</a:t>
            </a:r>
            <a:r>
              <a:rPr lang="el-GR" altLang="en-US" sz="2000" dirty="0"/>
              <a:t> </a:t>
            </a:r>
            <a:r>
              <a:rPr lang="el-GR" altLang="en-US" sz="2000" dirty="0" err="1"/>
              <a:t>checking</a:t>
            </a:r>
            <a:r>
              <a:rPr lang="el-GR" altLang="en-US" sz="2000" dirty="0"/>
              <a:t> </a:t>
            </a:r>
            <a:r>
              <a:rPr lang="el-GR" altLang="en-US" sz="2000" dirty="0" err="1"/>
              <a:t>can</a:t>
            </a:r>
            <a:r>
              <a:rPr lang="el-GR" altLang="en-US" sz="2000" dirty="0"/>
              <a:t> </a:t>
            </a:r>
            <a:r>
              <a:rPr lang="el-GR" altLang="en-US" sz="2000" dirty="0" err="1"/>
              <a:t>be</a:t>
            </a:r>
            <a:r>
              <a:rPr lang="el-GR" altLang="en-US" sz="2000" dirty="0"/>
              <a:t> </a:t>
            </a:r>
            <a:r>
              <a:rPr lang="el-GR" altLang="en-US" sz="2000" dirty="0" err="1"/>
              <a:t>decided</a:t>
            </a:r>
            <a:r>
              <a:rPr lang="el-GR" altLang="en-US" sz="2000" dirty="0"/>
              <a:t> in </a:t>
            </a:r>
            <a:r>
              <a:rPr lang="el-GR" altLang="en-US" sz="2000" b="1" dirty="0" err="1"/>
              <a:t>polynomial</a:t>
            </a:r>
            <a:r>
              <a:rPr lang="el-GR" altLang="en-US" sz="2000" b="1" dirty="0"/>
              <a:t> </a:t>
            </a:r>
            <a:r>
              <a:rPr lang="el-GR" altLang="en-US" sz="2000" b="1" dirty="0" err="1"/>
              <a:t>time</a:t>
            </a:r>
            <a:r>
              <a:rPr lang="el-GR" altLang="en-US" sz="2000" b="1" dirty="0"/>
              <a:t>.</a:t>
            </a:r>
            <a:endParaRPr lang="en-GB" altLang="en-US" sz="2000" b="1" dirty="0"/>
          </a:p>
          <a:p>
            <a:pPr eaLnBrk="1" hangingPunct="1">
              <a:lnSpc>
                <a:spcPct val="150000"/>
              </a:lnSpc>
            </a:pPr>
            <a:r>
              <a:rPr lang="en-GB" altLang="en-US" sz="2200" b="1" dirty="0"/>
              <a:t>OWL 2 QL</a:t>
            </a:r>
            <a:r>
              <a:rPr lang="en-GB" altLang="en-US" sz="2200" dirty="0"/>
              <a:t>:</a:t>
            </a:r>
            <a:r>
              <a:rPr lang="el-GR" altLang="en-US" sz="2200" dirty="0"/>
              <a:t> </a:t>
            </a:r>
            <a:r>
              <a:rPr lang="el-GR" altLang="en-US" sz="2200" dirty="0" err="1"/>
              <a:t>sound</a:t>
            </a:r>
            <a:r>
              <a:rPr lang="el-GR" altLang="en-US" sz="2200" dirty="0"/>
              <a:t> and </a:t>
            </a:r>
            <a:r>
              <a:rPr lang="el-GR" altLang="en-US" sz="2200" dirty="0" err="1"/>
              <a:t>complete</a:t>
            </a:r>
            <a:r>
              <a:rPr lang="el-GR" altLang="en-US" sz="2200" dirty="0"/>
              <a:t> </a:t>
            </a:r>
            <a:r>
              <a:rPr lang="el-GR" altLang="en-US" sz="2200" b="1" dirty="0" err="1"/>
              <a:t>query</a:t>
            </a:r>
            <a:r>
              <a:rPr lang="el-GR" altLang="en-US" sz="2200" b="1" dirty="0"/>
              <a:t> </a:t>
            </a:r>
            <a:r>
              <a:rPr lang="el-GR" altLang="en-US" sz="2200" b="1" dirty="0" err="1"/>
              <a:t>answering</a:t>
            </a:r>
            <a:r>
              <a:rPr lang="el-GR" altLang="en-US" sz="2200" b="1" dirty="0"/>
              <a:t> </a:t>
            </a:r>
            <a:r>
              <a:rPr lang="en-US" altLang="en-US" sz="2200" dirty="0"/>
              <a:t>can be done with </a:t>
            </a:r>
            <a:r>
              <a:rPr lang="el-GR" altLang="en-US" sz="2200" b="1" dirty="0"/>
              <a:t>LOGSPACE</a:t>
            </a:r>
            <a:r>
              <a:rPr lang="el-GR" altLang="en-US" sz="2200" dirty="0"/>
              <a:t> </a:t>
            </a:r>
            <a:r>
              <a:rPr lang="en-US" altLang="en-US" sz="2200" dirty="0"/>
              <a:t>computational complexity </a:t>
            </a:r>
            <a:r>
              <a:rPr lang="el-GR" altLang="en-US" sz="2200" dirty="0" err="1"/>
              <a:t>with</a:t>
            </a:r>
            <a:r>
              <a:rPr lang="el-GR" altLang="en-US" sz="2200" dirty="0"/>
              <a:t> </a:t>
            </a:r>
            <a:r>
              <a:rPr lang="el-GR" altLang="en-US" sz="2200" dirty="0" err="1"/>
              <a:t>respect</a:t>
            </a:r>
            <a:r>
              <a:rPr lang="el-GR" altLang="en-US" sz="2200" dirty="0"/>
              <a:t> </a:t>
            </a:r>
            <a:r>
              <a:rPr lang="el-GR" altLang="en-US" sz="2200" dirty="0" err="1"/>
              <a:t>to</a:t>
            </a:r>
            <a:r>
              <a:rPr lang="el-GR" altLang="en-US" sz="2200" dirty="0"/>
              <a:t> the </a:t>
            </a:r>
            <a:r>
              <a:rPr lang="el-GR" altLang="en-US" sz="2200" dirty="0" err="1"/>
              <a:t>size</a:t>
            </a:r>
            <a:r>
              <a:rPr lang="el-GR" altLang="en-US" sz="2200" dirty="0"/>
              <a:t> of the </a:t>
            </a:r>
            <a:r>
              <a:rPr lang="el-GR" altLang="en-US" sz="2200" dirty="0" err="1"/>
              <a:t>data</a:t>
            </a:r>
            <a:r>
              <a:rPr lang="el-GR" altLang="en-US" sz="2200" dirty="0"/>
              <a:t> (</a:t>
            </a:r>
            <a:r>
              <a:rPr lang="el-GR" altLang="en-US" sz="2200" dirty="0" err="1"/>
              <a:t>assertions</a:t>
            </a:r>
            <a:r>
              <a:rPr lang="el-GR" altLang="en-US" sz="2200" dirty="0"/>
              <a:t>)</a:t>
            </a:r>
            <a:endParaRPr lang="en-US" altLang="en-US" sz="2200" dirty="0"/>
          </a:p>
          <a:p>
            <a:pPr lvl="1">
              <a:lnSpc>
                <a:spcPct val="150000"/>
              </a:lnSpc>
            </a:pPr>
            <a:r>
              <a:rPr lang="en-GB" altLang="en-US" sz="2000" dirty="0"/>
              <a:t>Rather simple ontology</a:t>
            </a:r>
          </a:p>
          <a:p>
            <a:pPr lvl="1">
              <a:lnSpc>
                <a:spcPct val="150000"/>
              </a:lnSpc>
            </a:pPr>
            <a:r>
              <a:rPr lang="en-GB" altLang="en-US" sz="2000" dirty="0"/>
              <a:t>Large volume of assertions</a:t>
            </a:r>
          </a:p>
          <a:p>
            <a:pPr eaLnBrk="1" hangingPunct="1">
              <a:lnSpc>
                <a:spcPct val="150000"/>
              </a:lnSpc>
            </a:pPr>
            <a:r>
              <a:rPr lang="en-GB" altLang="en-US" sz="2200" b="1" dirty="0"/>
              <a:t>OWL 2 RL</a:t>
            </a:r>
            <a:r>
              <a:rPr lang="en-GB" altLang="en-US" sz="2200" dirty="0"/>
              <a:t>: </a:t>
            </a:r>
            <a:r>
              <a:rPr lang="el-GR" altLang="en-US" sz="2200" dirty="0" err="1"/>
              <a:t>aimed</a:t>
            </a:r>
            <a:r>
              <a:rPr lang="el-GR" altLang="en-US" sz="2200" dirty="0"/>
              <a:t> </a:t>
            </a:r>
            <a:r>
              <a:rPr lang="el-GR" altLang="en-US" sz="2200" dirty="0" err="1"/>
              <a:t>at</a:t>
            </a:r>
            <a:r>
              <a:rPr lang="el-GR" altLang="en-US" sz="2200" dirty="0"/>
              <a:t> </a:t>
            </a:r>
            <a:r>
              <a:rPr lang="el-GR" altLang="en-US" sz="2200" dirty="0" err="1"/>
              <a:t>applications</a:t>
            </a:r>
            <a:r>
              <a:rPr lang="el-GR" altLang="en-US" sz="2200" dirty="0"/>
              <a:t> </a:t>
            </a:r>
            <a:r>
              <a:rPr lang="el-GR" altLang="en-US" sz="2200" dirty="0" err="1"/>
              <a:t>that</a:t>
            </a:r>
            <a:r>
              <a:rPr lang="el-GR" altLang="en-US" sz="2200" dirty="0"/>
              <a:t> </a:t>
            </a:r>
            <a:r>
              <a:rPr lang="el-GR" altLang="en-US" sz="2200" dirty="0" err="1"/>
              <a:t>require</a:t>
            </a:r>
            <a:r>
              <a:rPr lang="el-GR" altLang="en-US" sz="2200" dirty="0"/>
              <a:t> </a:t>
            </a:r>
            <a:r>
              <a:rPr lang="el-GR" altLang="en-US" sz="2200" dirty="0" err="1"/>
              <a:t>scalable</a:t>
            </a:r>
            <a:r>
              <a:rPr lang="el-GR" altLang="en-US" sz="2200" dirty="0"/>
              <a:t> </a:t>
            </a:r>
            <a:r>
              <a:rPr lang="el-GR" altLang="en-US" sz="2200" dirty="0" err="1"/>
              <a:t>reasoning</a:t>
            </a:r>
            <a:r>
              <a:rPr lang="el-GR" altLang="en-US" sz="2200" dirty="0"/>
              <a:t> </a:t>
            </a:r>
            <a:r>
              <a:rPr lang="el-GR" altLang="en-US" sz="2200" dirty="0" err="1"/>
              <a:t>without</a:t>
            </a:r>
            <a:r>
              <a:rPr lang="el-GR" altLang="en-US" sz="2200" dirty="0"/>
              <a:t> </a:t>
            </a:r>
            <a:r>
              <a:rPr lang="el-GR" altLang="en-US" sz="2200" dirty="0" err="1"/>
              <a:t>sacrificing</a:t>
            </a:r>
            <a:r>
              <a:rPr lang="el-GR" altLang="en-US" sz="2200" dirty="0"/>
              <a:t> </a:t>
            </a:r>
            <a:r>
              <a:rPr lang="el-GR" altLang="en-US" sz="2200" dirty="0" err="1"/>
              <a:t>too</a:t>
            </a:r>
            <a:r>
              <a:rPr lang="el-GR" altLang="en-US" sz="2200" dirty="0"/>
              <a:t> </a:t>
            </a:r>
            <a:r>
              <a:rPr lang="el-GR" altLang="en-US" sz="2200" dirty="0" err="1"/>
              <a:t>much</a:t>
            </a:r>
            <a:r>
              <a:rPr lang="el-GR" altLang="en-US" sz="2200" dirty="0"/>
              <a:t> </a:t>
            </a:r>
            <a:r>
              <a:rPr lang="el-GR" altLang="en-US" sz="2200" dirty="0" err="1"/>
              <a:t>expressive</a:t>
            </a:r>
            <a:r>
              <a:rPr lang="el-GR" altLang="en-US" sz="2200" dirty="0"/>
              <a:t> </a:t>
            </a:r>
            <a:r>
              <a:rPr lang="el-GR" altLang="en-US" sz="2200" dirty="0" err="1"/>
              <a:t>power</a:t>
            </a:r>
            <a:r>
              <a:rPr lang="el-GR" altLang="en-US" sz="2200" dirty="0"/>
              <a:t>. </a:t>
            </a:r>
            <a:endParaRPr lang="en-GB" altLang="en-US" sz="2200" dirty="0"/>
          </a:p>
          <a:p>
            <a:pPr lvl="1">
              <a:lnSpc>
                <a:spcPct val="150000"/>
              </a:lnSpc>
            </a:pPr>
            <a:r>
              <a:rPr lang="en-GB" altLang="en-US" sz="2000" dirty="0"/>
              <a:t>Can be translated into </a:t>
            </a:r>
            <a:r>
              <a:rPr lang="en-GB" altLang="en-US" sz="2000" dirty="0" err="1"/>
              <a:t>Datalog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030920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40" y="363549"/>
            <a:ext cx="9895951" cy="103366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OWL</a:t>
            </a:r>
            <a:r>
              <a:rPr lang="el-GR" sz="2800" dirty="0">
                <a:solidFill>
                  <a:schemeClr val="tx1"/>
                </a:solidFill>
              </a:rPr>
              <a:t> </a:t>
            </a:r>
            <a:r>
              <a:rPr lang="en-GB" sz="2800" dirty="0">
                <a:solidFill>
                  <a:schemeClr val="tx1"/>
                </a:solidFill>
              </a:rPr>
              <a:t>Syntaxes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255" y="1452282"/>
            <a:ext cx="10322062" cy="5111179"/>
          </a:xfrm>
        </p:spPr>
        <p:txBody>
          <a:bodyPr anchor="ctr"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altLang="en-US" sz="2000" b="1" dirty="0"/>
              <a:t>The </a:t>
            </a:r>
            <a:r>
              <a:rPr lang="el-GR" altLang="en-US" sz="2000" b="1" dirty="0" err="1"/>
              <a:t>Functional-Style</a:t>
            </a:r>
            <a:r>
              <a:rPr lang="el-GR" altLang="en-US" sz="2000" b="1" dirty="0"/>
              <a:t> </a:t>
            </a:r>
            <a:r>
              <a:rPr lang="el-GR" altLang="en-US" sz="2000" b="1" dirty="0" err="1"/>
              <a:t>syntax</a:t>
            </a:r>
            <a:r>
              <a:rPr lang="en-US" altLang="en-US" sz="2000" b="1" dirty="0"/>
              <a:t>.</a:t>
            </a:r>
            <a:r>
              <a:rPr lang="en-US" altLang="en-US" sz="2000" dirty="0"/>
              <a:t> This syntax i</a:t>
            </a:r>
            <a:r>
              <a:rPr lang="el-GR" altLang="en-US" sz="2000" dirty="0"/>
              <a:t>s </a:t>
            </a:r>
            <a:r>
              <a:rPr lang="el-GR" altLang="en-US" sz="2000" dirty="0" err="1"/>
              <a:t>designed</a:t>
            </a:r>
            <a:r>
              <a:rPr lang="el-GR" altLang="en-US" sz="2000" dirty="0"/>
              <a:t> </a:t>
            </a:r>
            <a:r>
              <a:rPr lang="el-GR" altLang="en-US" sz="2000" dirty="0" err="1"/>
              <a:t>to</a:t>
            </a:r>
            <a:r>
              <a:rPr lang="el-GR" altLang="en-US" sz="2000" dirty="0"/>
              <a:t> </a:t>
            </a:r>
            <a:r>
              <a:rPr lang="el-GR" altLang="en-US" sz="2000" dirty="0" err="1"/>
              <a:t>be</a:t>
            </a:r>
            <a:r>
              <a:rPr lang="el-GR" altLang="en-US" sz="2000" dirty="0"/>
              <a:t> </a:t>
            </a:r>
            <a:r>
              <a:rPr lang="el-GR" altLang="en-US" sz="2000" dirty="0" err="1"/>
              <a:t>easier</a:t>
            </a:r>
            <a:r>
              <a:rPr lang="el-GR" altLang="en-US" sz="2000" dirty="0"/>
              <a:t> for </a:t>
            </a:r>
            <a:r>
              <a:rPr lang="el-GR" altLang="en-US" sz="2000" dirty="0" err="1"/>
              <a:t>specification</a:t>
            </a:r>
            <a:r>
              <a:rPr lang="el-GR" altLang="en-US" sz="2000" dirty="0"/>
              <a:t> </a:t>
            </a:r>
            <a:r>
              <a:rPr lang="el-GR" altLang="en-US" sz="2000" dirty="0" err="1"/>
              <a:t>purposes</a:t>
            </a:r>
            <a:r>
              <a:rPr lang="el-GR" altLang="en-US" sz="2000" dirty="0"/>
              <a:t> and </a:t>
            </a:r>
            <a:r>
              <a:rPr lang="el-GR" altLang="en-US" sz="2000" dirty="0" err="1"/>
              <a:t>to</a:t>
            </a:r>
            <a:r>
              <a:rPr lang="el-GR" altLang="en-US" sz="2000" dirty="0"/>
              <a:t> provide a </a:t>
            </a:r>
            <a:r>
              <a:rPr lang="el-GR" altLang="en-US" sz="2000" dirty="0" err="1"/>
              <a:t>foundation</a:t>
            </a:r>
            <a:r>
              <a:rPr lang="el-GR" altLang="en-US" sz="2000" dirty="0"/>
              <a:t> for the </a:t>
            </a:r>
            <a:r>
              <a:rPr lang="el-GR" altLang="en-US" sz="2000" dirty="0" err="1"/>
              <a:t>implementation</a:t>
            </a:r>
            <a:r>
              <a:rPr lang="el-GR" altLang="en-US" sz="2000" dirty="0"/>
              <a:t> of OWL 2 </a:t>
            </a:r>
            <a:r>
              <a:rPr lang="el-GR" altLang="en-US" sz="2000" dirty="0" err="1"/>
              <a:t>tools</a:t>
            </a:r>
            <a:r>
              <a:rPr lang="el-GR" altLang="en-US" sz="2000" dirty="0"/>
              <a:t> </a:t>
            </a:r>
            <a:r>
              <a:rPr lang="el-GR" altLang="en-US" sz="2000" dirty="0" err="1"/>
              <a:t>such</a:t>
            </a:r>
            <a:r>
              <a:rPr lang="el-GR" altLang="en-US" sz="2000" dirty="0"/>
              <a:t> </a:t>
            </a:r>
            <a:r>
              <a:rPr lang="el-GR" altLang="en-US" sz="2000" dirty="0" err="1"/>
              <a:t>as</a:t>
            </a:r>
            <a:r>
              <a:rPr lang="el-GR" altLang="en-US" sz="2000" dirty="0"/>
              <a:t> </a:t>
            </a:r>
            <a:r>
              <a:rPr lang="el-GR" altLang="en-US" sz="2000" dirty="0" err="1"/>
              <a:t>APIs</a:t>
            </a:r>
            <a:r>
              <a:rPr lang="el-GR" altLang="en-US" sz="2000" dirty="0"/>
              <a:t> and </a:t>
            </a:r>
            <a:r>
              <a:rPr lang="el-GR" altLang="en-US" sz="2000" dirty="0" err="1"/>
              <a:t>reasoners</a:t>
            </a:r>
            <a:endParaRPr lang="en-US" altLang="en-US" sz="2000" b="1" dirty="0"/>
          </a:p>
          <a:p>
            <a:pPr eaLnBrk="1" hangingPunct="1">
              <a:lnSpc>
                <a:spcPct val="100000"/>
              </a:lnSpc>
            </a:pPr>
            <a:endParaRPr lang="en-US" altLang="en-US" sz="2000" b="1" dirty="0"/>
          </a:p>
          <a:p>
            <a:pPr eaLnBrk="1" hangingPunct="1">
              <a:lnSpc>
                <a:spcPct val="100000"/>
              </a:lnSpc>
            </a:pPr>
            <a:r>
              <a:rPr lang="en-US" altLang="en-US" sz="2000" b="1" dirty="0"/>
              <a:t>The </a:t>
            </a:r>
            <a:r>
              <a:rPr lang="el-GR" altLang="en-US" sz="2000" b="1" dirty="0"/>
              <a:t>RDF/XML </a:t>
            </a:r>
            <a:r>
              <a:rPr lang="el-GR" altLang="en-US" sz="2000" b="1" dirty="0" err="1"/>
              <a:t>syntax</a:t>
            </a:r>
            <a:r>
              <a:rPr lang="en-US" altLang="en-US" sz="2000" dirty="0"/>
              <a:t>: this </a:t>
            </a:r>
            <a:r>
              <a:rPr lang="el-GR" altLang="en-US" sz="2000" dirty="0" err="1"/>
              <a:t>is</a:t>
            </a:r>
            <a:r>
              <a:rPr lang="el-GR" altLang="en-US" sz="2000" dirty="0"/>
              <a:t> </a:t>
            </a:r>
            <a:r>
              <a:rPr lang="el-GR" altLang="en-US" sz="2000" dirty="0" err="1"/>
              <a:t>just</a:t>
            </a:r>
            <a:r>
              <a:rPr lang="el-GR" altLang="en-US" sz="2000" dirty="0"/>
              <a:t> RDF/XML, </a:t>
            </a:r>
            <a:r>
              <a:rPr lang="el-GR" altLang="en-US" sz="2000" dirty="0" err="1"/>
              <a:t>with</a:t>
            </a:r>
            <a:r>
              <a:rPr lang="el-GR" altLang="en-US" sz="2000" dirty="0"/>
              <a:t> a </a:t>
            </a:r>
            <a:r>
              <a:rPr lang="el-GR" altLang="en-US" sz="2000" dirty="0" err="1"/>
              <a:t>particular</a:t>
            </a:r>
            <a:r>
              <a:rPr lang="el-GR" altLang="en-US" sz="2000" dirty="0"/>
              <a:t> </a:t>
            </a:r>
            <a:r>
              <a:rPr lang="el-GR" altLang="en-US" sz="2000" dirty="0" err="1"/>
              <a:t>translation</a:t>
            </a:r>
            <a:r>
              <a:rPr lang="el-GR" altLang="en-US" sz="2000" dirty="0"/>
              <a:t> for the OWL </a:t>
            </a:r>
            <a:r>
              <a:rPr lang="el-GR" altLang="en-US" sz="2000" dirty="0" err="1"/>
              <a:t>constructs</a:t>
            </a:r>
            <a:r>
              <a:rPr lang="en-US" altLang="en-US" sz="2000" dirty="0"/>
              <a:t>. Here one can use other popular syntaxes for RDF, e.g., </a:t>
            </a:r>
            <a:r>
              <a:rPr lang="en-US" altLang="en-US" sz="2000" b="1" dirty="0"/>
              <a:t>Turtle syntax.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US" altLang="en-US" sz="2000" b="1" dirty="0"/>
          </a:p>
          <a:p>
            <a:pPr eaLnBrk="1" hangingPunct="1">
              <a:lnSpc>
                <a:spcPct val="100000"/>
              </a:lnSpc>
            </a:pPr>
            <a:r>
              <a:rPr lang="el-GR" altLang="en-US" sz="2000" b="1" dirty="0"/>
              <a:t>The </a:t>
            </a:r>
            <a:r>
              <a:rPr lang="el-GR" altLang="en-US" sz="2000" b="1" dirty="0" err="1"/>
              <a:t>Manchester</a:t>
            </a:r>
            <a:r>
              <a:rPr lang="el-GR" altLang="en-US" sz="2000" b="1" dirty="0"/>
              <a:t> </a:t>
            </a:r>
            <a:r>
              <a:rPr lang="el-GR" altLang="en-US" sz="2000" b="1" dirty="0" err="1"/>
              <a:t>syntax</a:t>
            </a:r>
            <a:r>
              <a:rPr lang="en-US" altLang="en-US" sz="2000" b="1" dirty="0"/>
              <a:t>:</a:t>
            </a:r>
            <a:r>
              <a:rPr lang="en-US" altLang="en-US" sz="2000" dirty="0"/>
              <a:t> this</a:t>
            </a:r>
            <a:r>
              <a:rPr lang="el-GR" altLang="en-US" sz="2000" dirty="0"/>
              <a:t> </a:t>
            </a:r>
            <a:r>
              <a:rPr lang="el-GR" altLang="en-US" sz="2000" dirty="0" err="1"/>
              <a:t>is</a:t>
            </a:r>
            <a:r>
              <a:rPr lang="el-GR" altLang="en-US" sz="2000" dirty="0"/>
              <a:t> </a:t>
            </a:r>
            <a:r>
              <a:rPr lang="en-US" altLang="en-US" sz="2000" dirty="0"/>
              <a:t>a frame-based</a:t>
            </a:r>
            <a:r>
              <a:rPr lang="el-GR" altLang="en-US" sz="2000" dirty="0"/>
              <a:t> </a:t>
            </a:r>
            <a:r>
              <a:rPr lang="el-GR" altLang="en-US" sz="2000" dirty="0" err="1"/>
              <a:t>syntax</a:t>
            </a:r>
            <a:r>
              <a:rPr lang="el-GR" altLang="en-US" sz="2000" dirty="0"/>
              <a:t> </a:t>
            </a:r>
            <a:r>
              <a:rPr lang="el-GR" altLang="en-US" sz="2000" dirty="0" err="1"/>
              <a:t>that</a:t>
            </a:r>
            <a:r>
              <a:rPr lang="el-GR" altLang="en-US" sz="2000" dirty="0"/>
              <a:t> </a:t>
            </a:r>
            <a:r>
              <a:rPr lang="el-GR" altLang="en-US" sz="2000" dirty="0" err="1"/>
              <a:t>is</a:t>
            </a:r>
            <a:r>
              <a:rPr lang="el-GR" altLang="en-US" sz="2000" dirty="0"/>
              <a:t> </a:t>
            </a:r>
            <a:r>
              <a:rPr lang="el-GR" altLang="en-US" sz="2000" dirty="0" err="1"/>
              <a:t>designed</a:t>
            </a:r>
            <a:r>
              <a:rPr lang="el-GR" altLang="en-US" sz="2000" dirty="0"/>
              <a:t> </a:t>
            </a:r>
            <a:r>
              <a:rPr lang="el-GR" altLang="en-US" sz="2000" dirty="0" err="1"/>
              <a:t>to</a:t>
            </a:r>
            <a:r>
              <a:rPr lang="el-GR" altLang="en-US" sz="2000" dirty="0"/>
              <a:t> </a:t>
            </a:r>
            <a:r>
              <a:rPr lang="el-GR" altLang="en-US" sz="2000" dirty="0" err="1"/>
              <a:t>be</a:t>
            </a:r>
            <a:r>
              <a:rPr lang="el-GR" altLang="en-US" sz="2000" dirty="0"/>
              <a:t> </a:t>
            </a:r>
            <a:r>
              <a:rPr lang="el-GR" altLang="en-US" sz="2000" dirty="0" err="1"/>
              <a:t>easier</a:t>
            </a:r>
            <a:r>
              <a:rPr lang="el-GR" altLang="en-US" sz="2000" dirty="0"/>
              <a:t> for </a:t>
            </a:r>
            <a:r>
              <a:rPr lang="en-US" altLang="en-US" sz="2000" dirty="0"/>
              <a:t>users</a:t>
            </a:r>
            <a:r>
              <a:rPr lang="el-GR" altLang="en-US" sz="2000" dirty="0"/>
              <a:t> </a:t>
            </a:r>
            <a:r>
              <a:rPr lang="el-GR" altLang="en-US" sz="2000" dirty="0" err="1"/>
              <a:t>to</a:t>
            </a:r>
            <a:r>
              <a:rPr lang="el-GR" altLang="en-US" sz="2000" dirty="0"/>
              <a:t> </a:t>
            </a:r>
            <a:r>
              <a:rPr lang="el-GR" altLang="en-US" sz="2000" dirty="0" err="1"/>
              <a:t>read</a:t>
            </a:r>
            <a:r>
              <a:rPr lang="el-GR" altLang="en-US" sz="2000" dirty="0"/>
              <a:t>. </a:t>
            </a:r>
            <a:endParaRPr lang="en-US" altLang="en-US" sz="2000" dirty="0"/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100000"/>
              </a:lnSpc>
            </a:pPr>
            <a:r>
              <a:rPr lang="el-GR" altLang="en-US" sz="2000" b="1" dirty="0"/>
              <a:t>The OWL XML </a:t>
            </a:r>
            <a:r>
              <a:rPr lang="el-GR" altLang="en-US" sz="2000" b="1" dirty="0" err="1"/>
              <a:t>syntax</a:t>
            </a:r>
            <a:r>
              <a:rPr lang="en-US" altLang="en-US" sz="2000" b="1" dirty="0"/>
              <a:t>:</a:t>
            </a:r>
            <a:r>
              <a:rPr lang="en-US" altLang="en-US" sz="2000" dirty="0"/>
              <a:t> this</a:t>
            </a:r>
            <a:r>
              <a:rPr lang="el-GR" altLang="en-US" sz="2000" dirty="0"/>
              <a:t> </a:t>
            </a:r>
            <a:r>
              <a:rPr lang="el-GR" altLang="en-US" sz="2000" dirty="0" err="1"/>
              <a:t>is</a:t>
            </a:r>
            <a:r>
              <a:rPr lang="el-GR" altLang="en-US" sz="2000" dirty="0"/>
              <a:t> </a:t>
            </a:r>
            <a:r>
              <a:rPr lang="el-GR" altLang="en-US" sz="2000" dirty="0" err="1"/>
              <a:t>an</a:t>
            </a:r>
            <a:r>
              <a:rPr lang="el-GR" altLang="en-US" sz="2000" dirty="0"/>
              <a:t> XML </a:t>
            </a:r>
            <a:r>
              <a:rPr lang="el-GR" altLang="en-US" sz="2000" dirty="0" err="1"/>
              <a:t>syntax</a:t>
            </a:r>
            <a:r>
              <a:rPr lang="el-GR" altLang="en-US" sz="2000" dirty="0"/>
              <a:t> for OWL </a:t>
            </a:r>
            <a:r>
              <a:rPr lang="el-GR" altLang="en-US" sz="2000" dirty="0" err="1"/>
              <a:t>defined</a:t>
            </a:r>
            <a:r>
              <a:rPr lang="el-GR" altLang="en-US" sz="2000" dirty="0"/>
              <a:t> </a:t>
            </a:r>
            <a:r>
              <a:rPr lang="el-GR" altLang="en-US" sz="2000" dirty="0" err="1"/>
              <a:t>by</a:t>
            </a:r>
            <a:r>
              <a:rPr lang="el-GR" altLang="en-US" sz="2000" dirty="0"/>
              <a:t> </a:t>
            </a:r>
            <a:r>
              <a:rPr lang="el-GR" altLang="en-US" sz="2000" dirty="0" err="1"/>
              <a:t>an</a:t>
            </a:r>
            <a:r>
              <a:rPr lang="el-GR" altLang="en-US" sz="2000" dirty="0"/>
              <a:t> XML </a:t>
            </a:r>
            <a:r>
              <a:rPr lang="el-GR" altLang="en-US" sz="2000" dirty="0" err="1"/>
              <a:t>schema</a:t>
            </a:r>
            <a:r>
              <a:rPr lang="en-US" altLang="en-US" sz="2000" dirty="0"/>
              <a:t>.</a:t>
            </a:r>
          </a:p>
          <a:p>
            <a:pPr lvl="1">
              <a:lnSpc>
                <a:spcPct val="80000"/>
              </a:lnSpc>
            </a:pPr>
            <a:endParaRPr lang="el-G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463550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406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OWL: Properties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255" y="1885279"/>
            <a:ext cx="10260354" cy="2202112"/>
          </a:xfrm>
        </p:spPr>
        <p:txBody>
          <a:bodyPr anchor="t"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GB" altLang="en-US" dirty="0"/>
              <a:t>Properties:</a:t>
            </a:r>
          </a:p>
          <a:p>
            <a:pPr lvl="1">
              <a:lnSpc>
                <a:spcPct val="80000"/>
              </a:lnSpc>
            </a:pPr>
            <a:r>
              <a:rPr lang="en-GB" altLang="en-US" b="1" dirty="0"/>
              <a:t>Object Properties</a:t>
            </a:r>
            <a:r>
              <a:rPr lang="en-GB" altLang="en-US" dirty="0"/>
              <a:t>: connect pairs of individuals</a:t>
            </a:r>
          </a:p>
          <a:p>
            <a:pPr lvl="2">
              <a:lnSpc>
                <a:spcPct val="80000"/>
              </a:lnSpc>
            </a:pPr>
            <a:r>
              <a:rPr lang="en-GB" i="0" dirty="0" err="1">
                <a:effectLst/>
                <a:latin typeface="+mj-lt"/>
              </a:rPr>
              <a:t>ObjectPropertyAssertion</a:t>
            </a:r>
            <a:r>
              <a:rPr lang="en-GB" i="0" dirty="0">
                <a:effectLst/>
                <a:latin typeface="+mj-lt"/>
              </a:rPr>
              <a:t>(</a:t>
            </a:r>
            <a:r>
              <a:rPr lang="en-GB" i="1" dirty="0" err="1">
                <a:effectLst/>
                <a:latin typeface="+mj-lt"/>
              </a:rPr>
              <a:t>a:parentOf</a:t>
            </a:r>
            <a:r>
              <a:rPr lang="en-GB" i="0" dirty="0">
                <a:effectLst/>
                <a:latin typeface="+mj-lt"/>
              </a:rPr>
              <a:t> </a:t>
            </a:r>
            <a:r>
              <a:rPr lang="en-GB" i="1" dirty="0">
                <a:effectLst/>
                <a:latin typeface="+mj-lt"/>
              </a:rPr>
              <a:t>a:Peter</a:t>
            </a:r>
            <a:r>
              <a:rPr lang="en-GB" i="0" dirty="0">
                <a:effectLst/>
                <a:latin typeface="+mj-lt"/>
              </a:rPr>
              <a:t> </a:t>
            </a:r>
            <a:r>
              <a:rPr lang="en-GB" i="1" dirty="0">
                <a:effectLst/>
                <a:latin typeface="+mj-lt"/>
              </a:rPr>
              <a:t>a:Chris</a:t>
            </a:r>
            <a:r>
              <a:rPr lang="en-GB" i="0" dirty="0">
                <a:effectLst/>
                <a:latin typeface="+mj-lt"/>
              </a:rPr>
              <a:t> )</a:t>
            </a:r>
          </a:p>
          <a:p>
            <a:pPr marL="1371600" lvl="3" indent="0">
              <a:lnSpc>
                <a:spcPct val="80000"/>
              </a:lnSpc>
              <a:buNone/>
            </a:pPr>
            <a:endParaRPr lang="en-GB" altLang="en-US" b="1" dirty="0"/>
          </a:p>
          <a:p>
            <a:pPr lvl="1">
              <a:lnSpc>
                <a:spcPct val="80000"/>
              </a:lnSpc>
            </a:pPr>
            <a:endParaRPr lang="el-GR" alt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6453B19-4DC4-94F5-9B1B-F1965D50956C}"/>
              </a:ext>
            </a:extLst>
          </p:cNvPr>
          <p:cNvSpPr/>
          <p:nvPr/>
        </p:nvSpPr>
        <p:spPr>
          <a:xfrm>
            <a:off x="4701025" y="5093713"/>
            <a:ext cx="162684" cy="1696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8DC96F66-45D2-CF12-768F-24E870EEAB60}"/>
              </a:ext>
            </a:extLst>
          </p:cNvPr>
          <p:cNvCxnSpPr>
            <a:cxnSpLocks/>
          </p:cNvCxnSpPr>
          <p:nvPr/>
        </p:nvCxnSpPr>
        <p:spPr>
          <a:xfrm rot="16200000" flipH="1">
            <a:off x="5925421" y="3950661"/>
            <a:ext cx="65522" cy="2351629"/>
          </a:xfrm>
          <a:prstGeom prst="curvedConnector3">
            <a:avLst>
              <a:gd name="adj1" fmla="val -348890"/>
            </a:avLst>
          </a:prstGeom>
          <a:ln w="12700"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99A787FF-9D5F-E910-09BB-B22ADDB5E485}"/>
              </a:ext>
            </a:extLst>
          </p:cNvPr>
          <p:cNvSpPr/>
          <p:nvPr/>
        </p:nvSpPr>
        <p:spPr>
          <a:xfrm>
            <a:off x="7110171" y="5134383"/>
            <a:ext cx="162684" cy="1696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4D3CF50-F178-1DCF-7082-3CCA0EE43FBD}"/>
              </a:ext>
            </a:extLst>
          </p:cNvPr>
          <p:cNvSpPr txBox="1"/>
          <p:nvPr/>
        </p:nvSpPr>
        <p:spPr>
          <a:xfrm>
            <a:off x="3592233" y="4984132"/>
            <a:ext cx="128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a:Peter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A566052-AEF8-25FF-F924-24FAC543477C}"/>
              </a:ext>
            </a:extLst>
          </p:cNvPr>
          <p:cNvSpPr txBox="1"/>
          <p:nvPr/>
        </p:nvSpPr>
        <p:spPr>
          <a:xfrm>
            <a:off x="7220760" y="5004891"/>
            <a:ext cx="128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a:Chris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A093668-2000-C762-5BC5-F8DE0D8DB2B8}"/>
              </a:ext>
            </a:extLst>
          </p:cNvPr>
          <p:cNvSpPr txBox="1"/>
          <p:nvPr/>
        </p:nvSpPr>
        <p:spPr>
          <a:xfrm>
            <a:off x="5302209" y="4528056"/>
            <a:ext cx="180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a:parentOf</a:t>
            </a:r>
          </a:p>
        </p:txBody>
      </p:sp>
    </p:spTree>
    <p:extLst>
      <p:ext uri="{BB962C8B-B14F-4D97-AF65-F5344CB8AC3E}">
        <p14:creationId xmlns:p14="http://schemas.microsoft.com/office/powerpoint/2010/main" val="5516031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905" y="357798"/>
            <a:ext cx="9895951" cy="1033669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SWRL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255" y="1010024"/>
            <a:ext cx="10322062" cy="2528047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What about: 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a child’s parents are married to each other then it belongs to the class </a:t>
            </a:r>
            <a:r>
              <a:rPr lang="en-GB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ChildOfMarriedParents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>
              <a:lnSpc>
                <a:spcPct val="80000"/>
              </a:lnSpc>
            </a:pPr>
            <a:endParaRPr lang="el-GR" alt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7348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905" y="357798"/>
            <a:ext cx="9895951" cy="1033669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SWRL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255" y="1010024"/>
            <a:ext cx="10322062" cy="2528047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What about: 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a child’s parents are married to each other then it belongs to the class </a:t>
            </a:r>
            <a:r>
              <a:rPr lang="en-GB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ChildOfMarriedParents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en-GB" alt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Child and (</a:t>
            </a:r>
            <a:r>
              <a:rPr lang="en-GB" alt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hasParent</a:t>
            </a:r>
            <a:r>
              <a:rPr lang="en-GB" alt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some (Parent and (</a:t>
            </a:r>
            <a:r>
              <a:rPr lang="en-GB" alt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marriedTo</a:t>
            </a:r>
            <a:r>
              <a:rPr lang="en-GB" alt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some Parent))) </a:t>
            </a:r>
            <a:r>
              <a:rPr lang="en-GB" alt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rdfs:SubclassOf</a:t>
            </a:r>
            <a:r>
              <a:rPr lang="en-GB" alt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alt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ChildOfMarriedParents</a:t>
            </a:r>
            <a:r>
              <a:rPr lang="en-GB" alt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? </a:t>
            </a:r>
            <a:endParaRPr lang="en-GB" alt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GB" alt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>
              <a:lnSpc>
                <a:spcPct val="80000"/>
              </a:lnSpc>
            </a:pPr>
            <a:endParaRPr lang="el-GR" alt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7A68824-4511-DEA1-C8E0-9F0E7338AB09}"/>
              </a:ext>
            </a:extLst>
          </p:cNvPr>
          <p:cNvSpPr/>
          <p:nvPr/>
        </p:nvSpPr>
        <p:spPr>
          <a:xfrm>
            <a:off x="1591391" y="4119887"/>
            <a:ext cx="2457335" cy="100238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246898"/>
                </a:solidFill>
                <a:latin typeface="+mj-lt"/>
              </a:rPr>
              <a:t>x:Child</a:t>
            </a:r>
          </a:p>
          <a:p>
            <a:pPr algn="ctr"/>
            <a:r>
              <a:rPr lang="en-GB" dirty="0">
                <a:solidFill>
                  <a:srgbClr val="E56DA6"/>
                </a:solidFill>
                <a:latin typeface="+mj-lt"/>
              </a:rPr>
              <a:t>x:ChildOfMarried</a:t>
            </a:r>
          </a:p>
          <a:p>
            <a:pPr algn="ctr"/>
            <a:r>
              <a:rPr lang="en-GB" dirty="0">
                <a:solidFill>
                  <a:srgbClr val="E56DA6"/>
                </a:solidFill>
                <a:latin typeface="+mj-lt"/>
              </a:rPr>
              <a:t>Parents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4532158-889F-17FB-13A7-52CF2E4D229D}"/>
              </a:ext>
            </a:extLst>
          </p:cNvPr>
          <p:cNvSpPr/>
          <p:nvPr/>
        </p:nvSpPr>
        <p:spPr>
          <a:xfrm>
            <a:off x="5085950" y="4296345"/>
            <a:ext cx="2324874" cy="66308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246898"/>
                </a:solidFill>
                <a:latin typeface="+mj-lt"/>
              </a:rPr>
              <a:t>y:Parent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6CBC60-5AA4-99CB-3350-4C6B5573534C}"/>
              </a:ext>
            </a:extLst>
          </p:cNvPr>
          <p:cNvSpPr txBox="1"/>
          <p:nvPr/>
        </p:nvSpPr>
        <p:spPr>
          <a:xfrm>
            <a:off x="4144365" y="4100728"/>
            <a:ext cx="10312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:has</a:t>
            </a:r>
          </a:p>
          <a:p>
            <a:r>
              <a:rPr lang="en-GB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Parent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95A5E25-02A8-373E-9381-E8F30FA002BC}"/>
              </a:ext>
            </a:extLst>
          </p:cNvPr>
          <p:cNvSpPr/>
          <p:nvPr/>
        </p:nvSpPr>
        <p:spPr>
          <a:xfrm>
            <a:off x="8842858" y="4296349"/>
            <a:ext cx="2398261" cy="66308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246898"/>
                </a:solidFill>
                <a:latin typeface="+mj-lt"/>
              </a:rPr>
              <a:t>z:Parent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3A81E6E-93CF-DD74-086E-E096BEAB1381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>
            <a:off x="4048726" y="4621081"/>
            <a:ext cx="1037224" cy="680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D49AF4A-2845-4594-468E-9588F9D7AFC8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>
            <a:off x="7410824" y="4627887"/>
            <a:ext cx="1432034" cy="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F810D48-D9F2-FB3F-5FE1-71312B11EDBF}"/>
              </a:ext>
            </a:extLst>
          </p:cNvPr>
          <p:cNvSpPr txBox="1"/>
          <p:nvPr/>
        </p:nvSpPr>
        <p:spPr>
          <a:xfrm>
            <a:off x="7464627" y="4252785"/>
            <a:ext cx="145856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:</a:t>
            </a:r>
            <a:r>
              <a:rPr lang="en-GB" sz="1600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marriedTo</a:t>
            </a:r>
            <a:endParaRPr lang="en-GB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919D5A03-5948-15DC-BCF1-217A078FBC97}"/>
              </a:ext>
            </a:extLst>
          </p:cNvPr>
          <p:cNvSpPr txBox="1">
            <a:spLocks/>
          </p:cNvSpPr>
          <p:nvPr/>
        </p:nvSpPr>
        <p:spPr>
          <a:xfrm>
            <a:off x="220564" y="5646973"/>
            <a:ext cx="10322062" cy="768309"/>
          </a:xfrm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80000"/>
              </a:lnSpc>
            </a:pPr>
            <a:r>
              <a:rPr lang="en-GB" alt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But z may not be parent of x!</a:t>
            </a:r>
          </a:p>
          <a:p>
            <a:pPr lvl="1">
              <a:lnSpc>
                <a:spcPct val="80000"/>
              </a:lnSpc>
            </a:pPr>
            <a:r>
              <a:rPr lang="en-GB" alt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 need somehow to link the </a:t>
            </a:r>
            <a:r>
              <a:rPr lang="en-GB" altLang="en-US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specific</a:t>
            </a:r>
            <a:r>
              <a:rPr lang="en-GB" alt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entities z that y is married to, to x</a:t>
            </a:r>
          </a:p>
        </p:txBody>
      </p:sp>
    </p:spTree>
    <p:extLst>
      <p:ext uri="{BB962C8B-B14F-4D97-AF65-F5344CB8AC3E}">
        <p14:creationId xmlns:p14="http://schemas.microsoft.com/office/powerpoint/2010/main" val="39827478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905" y="357798"/>
            <a:ext cx="9895951" cy="1033669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SWRL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255" y="1010024"/>
            <a:ext cx="10322062" cy="2528047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What about: 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a child’s parents are married to each other then it belongs to the class </a:t>
            </a:r>
            <a:r>
              <a:rPr lang="en-GB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ChildOfMarriedParents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en-GB" alt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Child and (</a:t>
            </a:r>
            <a:r>
              <a:rPr lang="en-GB" alt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hasParent</a:t>
            </a:r>
            <a:r>
              <a:rPr lang="en-GB" alt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some (</a:t>
            </a:r>
            <a:r>
              <a:rPr lang="en-GB" alt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marriedTo</a:t>
            </a:r>
            <a:r>
              <a:rPr lang="en-GB" alt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some Parent)) </a:t>
            </a:r>
            <a:r>
              <a:rPr lang="en-GB" alt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rdfs:SubclassOf</a:t>
            </a:r>
            <a:r>
              <a:rPr lang="en-GB" alt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alt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ChildOfMarriedParents</a:t>
            </a:r>
            <a:r>
              <a:rPr lang="en-GB" alt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? </a:t>
            </a:r>
            <a:endParaRPr lang="en-GB" alt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GB" alt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>
              <a:lnSpc>
                <a:spcPct val="80000"/>
              </a:lnSpc>
            </a:pPr>
            <a:endParaRPr lang="el-GR" alt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7A68824-4511-DEA1-C8E0-9F0E7338AB09}"/>
              </a:ext>
            </a:extLst>
          </p:cNvPr>
          <p:cNvSpPr/>
          <p:nvPr/>
        </p:nvSpPr>
        <p:spPr>
          <a:xfrm>
            <a:off x="2607388" y="4335038"/>
            <a:ext cx="2457335" cy="100238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246898"/>
                </a:solidFill>
                <a:latin typeface="+mj-lt"/>
              </a:rPr>
              <a:t>x:Child</a:t>
            </a:r>
          </a:p>
          <a:p>
            <a:pPr algn="ctr"/>
            <a:r>
              <a:rPr lang="en-GB" dirty="0">
                <a:solidFill>
                  <a:srgbClr val="E56DA6"/>
                </a:solidFill>
                <a:latin typeface="+mj-lt"/>
              </a:rPr>
              <a:t>x:ChildOfMarried</a:t>
            </a:r>
          </a:p>
          <a:p>
            <a:pPr algn="ctr"/>
            <a:r>
              <a:rPr lang="en-GB" dirty="0">
                <a:solidFill>
                  <a:srgbClr val="E56DA6"/>
                </a:solidFill>
                <a:latin typeface="+mj-lt"/>
              </a:rPr>
              <a:t>Parents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4532158-889F-17FB-13A7-52CF2E4D229D}"/>
              </a:ext>
            </a:extLst>
          </p:cNvPr>
          <p:cNvSpPr/>
          <p:nvPr/>
        </p:nvSpPr>
        <p:spPr>
          <a:xfrm>
            <a:off x="7282319" y="3824206"/>
            <a:ext cx="2398261" cy="66308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246898"/>
                </a:solidFill>
                <a:latin typeface="+mj-lt"/>
              </a:rPr>
              <a:t>y:Parent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6CBC60-5AA4-99CB-3350-4C6B5573534C}"/>
              </a:ext>
            </a:extLst>
          </p:cNvPr>
          <p:cNvSpPr txBox="1"/>
          <p:nvPr/>
        </p:nvSpPr>
        <p:spPr>
          <a:xfrm>
            <a:off x="5303798" y="4100728"/>
            <a:ext cx="10312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:has</a:t>
            </a:r>
          </a:p>
          <a:p>
            <a:r>
              <a:rPr lang="en-GB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Parent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95A5E25-02A8-373E-9381-E8F30FA002BC}"/>
              </a:ext>
            </a:extLst>
          </p:cNvPr>
          <p:cNvSpPr/>
          <p:nvPr/>
        </p:nvSpPr>
        <p:spPr>
          <a:xfrm>
            <a:off x="7291292" y="5255553"/>
            <a:ext cx="2398261" cy="66308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246898"/>
                </a:solidFill>
                <a:latin typeface="+mj-lt"/>
              </a:rPr>
              <a:t>z:Parent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3A81E6E-93CF-DD74-086E-E096BEAB1381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 flipV="1">
            <a:off x="5064723" y="4155748"/>
            <a:ext cx="2217596" cy="68048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792CA32-4826-E629-5372-C0CCD5552A73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>
          <a:xfrm>
            <a:off x="5064723" y="4836232"/>
            <a:ext cx="2226569" cy="75086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D49AF4A-2845-4594-468E-9588F9D7AFC8}"/>
              </a:ext>
            </a:extLst>
          </p:cNvPr>
          <p:cNvCxnSpPr>
            <a:cxnSpLocks/>
            <a:stCxn id="7" idx="0"/>
            <a:endCxn id="5" idx="2"/>
          </p:cNvCxnSpPr>
          <p:nvPr/>
        </p:nvCxnSpPr>
        <p:spPr>
          <a:xfrm flipH="1" flipV="1">
            <a:off x="8481450" y="4487289"/>
            <a:ext cx="8973" cy="76826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F810D48-D9F2-FB3F-5FE1-71312B11EDBF}"/>
              </a:ext>
            </a:extLst>
          </p:cNvPr>
          <p:cNvSpPr txBox="1"/>
          <p:nvPr/>
        </p:nvSpPr>
        <p:spPr>
          <a:xfrm>
            <a:off x="8719364" y="4622248"/>
            <a:ext cx="145856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:</a:t>
            </a:r>
            <a:r>
              <a:rPr lang="en-GB" sz="1600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marriedTo</a:t>
            </a:r>
            <a:endParaRPr lang="en-GB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7E994C-50A4-0F12-3BAC-3E1E09B11857}"/>
              </a:ext>
            </a:extLst>
          </p:cNvPr>
          <p:cNvSpPr txBox="1"/>
          <p:nvPr/>
        </p:nvSpPr>
        <p:spPr>
          <a:xfrm>
            <a:off x="5336672" y="5071900"/>
            <a:ext cx="10312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:has</a:t>
            </a:r>
          </a:p>
          <a:p>
            <a:r>
              <a:rPr lang="en-GB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Parent</a:t>
            </a:r>
          </a:p>
        </p:txBody>
      </p:sp>
    </p:spTree>
    <p:extLst>
      <p:ext uri="{BB962C8B-B14F-4D97-AF65-F5344CB8AC3E}">
        <p14:creationId xmlns:p14="http://schemas.microsoft.com/office/powerpoint/2010/main" val="26299749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95" y="307280"/>
            <a:ext cx="9895951" cy="1033669"/>
          </a:xfrm>
        </p:spPr>
        <p:txBody>
          <a:bodyPr>
            <a:normAutofit/>
          </a:bodyPr>
          <a:lstStyle/>
          <a:p>
            <a:r>
              <a:rPr lang="en-GB" sz="2800" dirty="0"/>
              <a:t>SWRL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708" y="1340949"/>
            <a:ext cx="10322062" cy="4678183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SWRL: Semantic Web Rule Language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Child(?x) and </a:t>
            </a:r>
            <a:r>
              <a:rPr lang="en-GB" sz="2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hasParent</a:t>
            </a:r>
            <a:r>
              <a:rPr lang="en-GB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(?</a:t>
            </a:r>
            <a:r>
              <a:rPr lang="en-GB" sz="2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x,?y</a:t>
            </a:r>
            <a:r>
              <a:rPr lang="en-GB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) and </a:t>
            </a:r>
            <a:r>
              <a:rPr lang="en-GB" sz="2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hasParent</a:t>
            </a:r>
            <a:r>
              <a:rPr lang="en-GB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(?</a:t>
            </a:r>
            <a:r>
              <a:rPr lang="en-GB" sz="2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x,?z</a:t>
            </a:r>
            <a:r>
              <a:rPr lang="en-GB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) and </a:t>
            </a:r>
            <a:r>
              <a:rPr lang="en-GB" sz="2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marriedTo</a:t>
            </a:r>
            <a:r>
              <a:rPr lang="en-GB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(?</a:t>
            </a:r>
            <a:r>
              <a:rPr lang="en-GB" sz="2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y,?z</a:t>
            </a:r>
            <a:r>
              <a:rPr lang="en-GB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) → </a:t>
            </a:r>
            <a:r>
              <a:rPr lang="en-GB" sz="2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ChildOfMarriedParents</a:t>
            </a:r>
            <a:r>
              <a:rPr lang="en-GB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(?x)</a:t>
            </a:r>
            <a:endParaRPr lang="en-GB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GB" sz="2200" dirty="0">
                <a:solidFill>
                  <a:schemeClr val="bg1">
                    <a:lumMod val="95000"/>
                  </a:schemeClr>
                </a:solidFill>
              </a:rPr>
              <a:t>Basic structure: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l-GR" sz="2200" b="1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α</a:t>
            </a:r>
            <a:r>
              <a:rPr lang="en-GB" sz="2200" b="1" baseline="-25000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1</a:t>
            </a:r>
            <a:r>
              <a:rPr lang="en-GB" sz="2200" b="1" baseline="-25000" dirty="0">
                <a:solidFill>
                  <a:schemeClr val="bg1">
                    <a:lumMod val="95000"/>
                  </a:schemeClr>
                </a:solidFill>
                <a:latin typeface="+mj-lt"/>
                <a:ea typeface="Cambria Math" panose="02040503050406030204" pitchFamily="18" charset="0"/>
              </a:rPr>
              <a:t> </a:t>
            </a:r>
            <a:r>
              <a:rPr lang="en-GB" sz="2200" b="1" dirty="0">
                <a:solidFill>
                  <a:schemeClr val="bg1">
                    <a:lumMod val="95000"/>
                  </a:schemeClr>
                </a:solidFill>
                <a:latin typeface="+mj-lt"/>
                <a:ea typeface="Cambria Math" panose="02040503050406030204" pitchFamily="18" charset="0"/>
              </a:rPr>
              <a:t>and</a:t>
            </a:r>
            <a:r>
              <a:rPr lang="el-GR" sz="2200" b="1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 α</a:t>
            </a:r>
            <a:r>
              <a:rPr lang="en-GB" sz="2200" b="1" baseline="-25000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2</a:t>
            </a:r>
            <a:r>
              <a:rPr lang="en-GB" sz="2200" b="1" dirty="0">
                <a:solidFill>
                  <a:schemeClr val="bg1">
                    <a:lumMod val="95000"/>
                  </a:schemeClr>
                </a:solidFill>
                <a:latin typeface="+mj-lt"/>
                <a:ea typeface="Cambria Math" panose="02040503050406030204" pitchFamily="18" charset="0"/>
              </a:rPr>
              <a:t> and …</a:t>
            </a:r>
            <a:r>
              <a:rPr lang="el-GR" sz="2200" b="1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 </a:t>
            </a:r>
            <a:r>
              <a:rPr lang="en-GB" sz="2200" b="1" dirty="0">
                <a:solidFill>
                  <a:schemeClr val="bg1">
                    <a:lumMod val="95000"/>
                  </a:schemeClr>
                </a:solidFill>
                <a:latin typeface="+mj-lt"/>
                <a:ea typeface="Cambria Math" panose="02040503050406030204" pitchFamily="18" charset="0"/>
              </a:rPr>
              <a:t>and </a:t>
            </a:r>
            <a:r>
              <a:rPr lang="el-GR" sz="2200" b="1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α</a:t>
            </a:r>
            <a:r>
              <a:rPr lang="en-GB" sz="2200" b="1" baseline="-25000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n</a:t>
            </a:r>
            <a:r>
              <a:rPr lang="en-GB" sz="2200" b="1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 </a:t>
            </a:r>
            <a:r>
              <a:rPr lang="en-GB" sz="2200" b="1" dirty="0">
                <a:solidFill>
                  <a:schemeClr val="bg1">
                    <a:lumMod val="95000"/>
                  </a:schemeClr>
                </a:solidFill>
                <a:latin typeface="+mj-lt"/>
                <a:ea typeface="Cambria Math" panose="02040503050406030204" pitchFamily="18" charset="0"/>
              </a:rPr>
              <a:t>→ </a:t>
            </a:r>
            <a:r>
              <a:rPr lang="el-GR" sz="2200" b="1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α</a:t>
            </a:r>
            <a:r>
              <a:rPr lang="en-GB" sz="2200" b="1" baseline="-25000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n+1</a:t>
            </a:r>
          </a:p>
          <a:p>
            <a:pPr>
              <a:lnSpc>
                <a:spcPct val="150000"/>
              </a:lnSpc>
            </a:pPr>
            <a:r>
              <a:rPr lang="el-GR" sz="2200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α</a:t>
            </a:r>
            <a:r>
              <a:rPr lang="en-US" sz="2200" baseline="-25000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i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= A(x)|R(</a:t>
            </a:r>
            <a:r>
              <a:rPr lang="en-US" sz="2200" dirty="0" err="1">
                <a:solidFill>
                  <a:schemeClr val="bg1">
                    <a:lumMod val="95000"/>
                  </a:schemeClr>
                </a:solidFill>
                <a:latin typeface="+mj-lt"/>
              </a:rPr>
              <a:t>x,y</a:t>
            </a:r>
            <a:r>
              <a:rPr lang="en-US" sz="2200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GB" sz="2200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x, y = </a:t>
            </a:r>
            <a:r>
              <a:rPr lang="en-GB" sz="2200" dirty="0" err="1">
                <a:solidFill>
                  <a:schemeClr val="bg1">
                    <a:lumMod val="95000"/>
                  </a:schemeClr>
                </a:solidFill>
                <a:latin typeface="+mj-lt"/>
              </a:rPr>
              <a:t>individual|variable</a:t>
            </a:r>
            <a:endParaRPr lang="en-US" sz="22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chemeClr val="bg1">
                    <a:lumMod val="95000"/>
                  </a:schemeClr>
                </a:solidFill>
              </a:rPr>
              <a:t>O</a:t>
            </a:r>
            <a:r>
              <a:rPr lang="en-GB" sz="2000" i="0" dirty="0">
                <a:solidFill>
                  <a:schemeClr val="bg1">
                    <a:lumMod val="95000"/>
                  </a:schemeClr>
                </a:solidFill>
                <a:effectLst/>
              </a:rPr>
              <a:t>nly variables that occur in the body of a rule may occur in the head</a:t>
            </a:r>
            <a:endParaRPr lang="en-GB" sz="2000" dirty="0">
              <a:solidFill>
                <a:schemeClr val="bg1">
                  <a:lumMod val="95000"/>
                </a:schemeClr>
              </a:solidFill>
            </a:endParaRPr>
          </a:p>
          <a:p>
            <a:pPr lvl="1">
              <a:lnSpc>
                <a:spcPct val="80000"/>
              </a:lnSpc>
            </a:pPr>
            <a:endParaRPr lang="el-G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0128090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95" y="307280"/>
            <a:ext cx="9895951" cy="1033669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SWRL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708" y="1340949"/>
            <a:ext cx="10322062" cy="4678183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sz="2200" dirty="0"/>
              <a:t>SWRL: Semantic Web Rule Language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sz="2200" dirty="0">
                <a:latin typeface="+mj-lt"/>
              </a:rPr>
              <a:t>Child(?x) and </a:t>
            </a:r>
            <a:r>
              <a:rPr lang="en-GB" sz="2200" dirty="0" err="1">
                <a:latin typeface="+mj-lt"/>
              </a:rPr>
              <a:t>hasParent</a:t>
            </a:r>
            <a:r>
              <a:rPr lang="en-GB" sz="2200" dirty="0">
                <a:latin typeface="+mj-lt"/>
              </a:rPr>
              <a:t>(?</a:t>
            </a:r>
            <a:r>
              <a:rPr lang="en-GB" sz="2200" dirty="0" err="1">
                <a:latin typeface="+mj-lt"/>
              </a:rPr>
              <a:t>x,?y</a:t>
            </a:r>
            <a:r>
              <a:rPr lang="en-GB" sz="2200" dirty="0">
                <a:latin typeface="+mj-lt"/>
              </a:rPr>
              <a:t>) and </a:t>
            </a:r>
            <a:r>
              <a:rPr lang="en-GB" sz="2200" dirty="0" err="1">
                <a:latin typeface="+mj-lt"/>
              </a:rPr>
              <a:t>hasParent</a:t>
            </a:r>
            <a:r>
              <a:rPr lang="en-GB" sz="2200" dirty="0">
                <a:latin typeface="+mj-lt"/>
              </a:rPr>
              <a:t>(?</a:t>
            </a:r>
            <a:r>
              <a:rPr lang="en-GB" sz="2200" dirty="0" err="1">
                <a:latin typeface="+mj-lt"/>
              </a:rPr>
              <a:t>x,?z</a:t>
            </a:r>
            <a:r>
              <a:rPr lang="en-GB" sz="2200" dirty="0">
                <a:latin typeface="+mj-lt"/>
              </a:rPr>
              <a:t>) and </a:t>
            </a:r>
            <a:r>
              <a:rPr lang="en-GB" sz="2200" dirty="0" err="1">
                <a:latin typeface="+mj-lt"/>
              </a:rPr>
              <a:t>marriedTo</a:t>
            </a:r>
            <a:r>
              <a:rPr lang="en-GB" sz="2200" dirty="0">
                <a:latin typeface="+mj-lt"/>
              </a:rPr>
              <a:t>(?</a:t>
            </a:r>
            <a:r>
              <a:rPr lang="en-GB" sz="2200" dirty="0" err="1">
                <a:latin typeface="+mj-lt"/>
              </a:rPr>
              <a:t>y,?z</a:t>
            </a:r>
            <a:r>
              <a:rPr lang="en-GB" sz="2200" dirty="0">
                <a:latin typeface="+mj-lt"/>
              </a:rPr>
              <a:t>) → </a:t>
            </a:r>
            <a:r>
              <a:rPr lang="en-GB" sz="2200" dirty="0" err="1">
                <a:latin typeface="+mj-lt"/>
              </a:rPr>
              <a:t>ChildOfMarriedParents</a:t>
            </a:r>
            <a:r>
              <a:rPr lang="en-GB" sz="2200" dirty="0">
                <a:latin typeface="+mj-lt"/>
              </a:rPr>
              <a:t>(?x)</a:t>
            </a:r>
            <a:endParaRPr lang="en-GB" sz="2200" dirty="0"/>
          </a:p>
          <a:p>
            <a:pPr>
              <a:lnSpc>
                <a:spcPct val="150000"/>
              </a:lnSpc>
            </a:pPr>
            <a:r>
              <a:rPr lang="en-GB" sz="2200" dirty="0"/>
              <a:t>Basic structure: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l-GR" sz="2200" b="1" dirty="0">
                <a:latin typeface="+mj-lt"/>
              </a:rPr>
              <a:t>α</a:t>
            </a:r>
            <a:r>
              <a:rPr lang="en-GB" sz="2200" b="1" baseline="-25000" dirty="0">
                <a:latin typeface="+mj-lt"/>
              </a:rPr>
              <a:t>1</a:t>
            </a:r>
            <a:r>
              <a:rPr lang="en-GB" sz="2200" b="1" baseline="-25000" dirty="0">
                <a:latin typeface="+mj-lt"/>
                <a:ea typeface="Cambria Math" panose="02040503050406030204" pitchFamily="18" charset="0"/>
              </a:rPr>
              <a:t> </a:t>
            </a:r>
            <a:r>
              <a:rPr lang="en-GB" sz="2200" b="1" dirty="0">
                <a:latin typeface="+mj-lt"/>
                <a:ea typeface="Cambria Math" panose="02040503050406030204" pitchFamily="18" charset="0"/>
              </a:rPr>
              <a:t>and</a:t>
            </a:r>
            <a:r>
              <a:rPr lang="el-GR" sz="2200" b="1" dirty="0">
                <a:latin typeface="+mj-lt"/>
              </a:rPr>
              <a:t> α</a:t>
            </a:r>
            <a:r>
              <a:rPr lang="en-GB" sz="2200" b="1" baseline="-25000" dirty="0">
                <a:latin typeface="+mj-lt"/>
              </a:rPr>
              <a:t>2</a:t>
            </a:r>
            <a:r>
              <a:rPr lang="en-GB" sz="2200" b="1" dirty="0">
                <a:latin typeface="+mj-lt"/>
                <a:ea typeface="Cambria Math" panose="02040503050406030204" pitchFamily="18" charset="0"/>
              </a:rPr>
              <a:t> and …</a:t>
            </a:r>
            <a:r>
              <a:rPr lang="el-GR" sz="2200" b="1" dirty="0">
                <a:latin typeface="+mj-lt"/>
              </a:rPr>
              <a:t> </a:t>
            </a:r>
            <a:r>
              <a:rPr lang="en-GB" sz="2200" b="1" dirty="0">
                <a:latin typeface="+mj-lt"/>
                <a:ea typeface="Cambria Math" panose="02040503050406030204" pitchFamily="18" charset="0"/>
              </a:rPr>
              <a:t>and </a:t>
            </a:r>
            <a:r>
              <a:rPr lang="el-GR" sz="2200" b="1" dirty="0">
                <a:latin typeface="+mj-lt"/>
              </a:rPr>
              <a:t>α</a:t>
            </a:r>
            <a:r>
              <a:rPr lang="en-GB" sz="2200" b="1" baseline="-25000" dirty="0">
                <a:latin typeface="+mj-lt"/>
              </a:rPr>
              <a:t>n</a:t>
            </a:r>
            <a:r>
              <a:rPr lang="en-GB" sz="2200" b="1" dirty="0">
                <a:latin typeface="+mj-lt"/>
              </a:rPr>
              <a:t> </a:t>
            </a:r>
            <a:r>
              <a:rPr lang="en-GB" sz="2200" b="1" dirty="0">
                <a:latin typeface="+mj-lt"/>
                <a:ea typeface="Cambria Math" panose="02040503050406030204" pitchFamily="18" charset="0"/>
              </a:rPr>
              <a:t>→ </a:t>
            </a:r>
            <a:r>
              <a:rPr lang="el-GR" sz="2200" b="1" dirty="0">
                <a:latin typeface="+mj-lt"/>
              </a:rPr>
              <a:t>α</a:t>
            </a:r>
            <a:r>
              <a:rPr lang="en-GB" sz="2200" b="1" baseline="-25000" dirty="0">
                <a:latin typeface="+mj-lt"/>
              </a:rPr>
              <a:t>n+1</a:t>
            </a:r>
          </a:p>
          <a:p>
            <a:pPr>
              <a:lnSpc>
                <a:spcPct val="150000"/>
              </a:lnSpc>
            </a:pPr>
            <a:r>
              <a:rPr lang="el-GR" sz="2200" dirty="0">
                <a:latin typeface="+mj-lt"/>
              </a:rPr>
              <a:t>α</a:t>
            </a:r>
            <a:r>
              <a:rPr lang="en-US" sz="2200" baseline="-25000" dirty="0">
                <a:latin typeface="+mj-lt"/>
              </a:rPr>
              <a:t>i</a:t>
            </a:r>
            <a:r>
              <a:rPr lang="en-US" sz="2200" dirty="0">
                <a:latin typeface="+mj-lt"/>
              </a:rPr>
              <a:t>= A(x)|R(</a:t>
            </a:r>
            <a:r>
              <a:rPr lang="en-US" sz="2200" dirty="0" err="1">
                <a:latin typeface="+mj-lt"/>
              </a:rPr>
              <a:t>x,y</a:t>
            </a:r>
            <a:r>
              <a:rPr lang="en-US" sz="2200" dirty="0">
                <a:latin typeface="+mj-lt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GB" sz="2200" dirty="0">
                <a:latin typeface="+mj-lt"/>
              </a:rPr>
              <a:t>x, y = </a:t>
            </a:r>
            <a:r>
              <a:rPr lang="en-GB" sz="2200" dirty="0" err="1">
                <a:latin typeface="+mj-lt"/>
              </a:rPr>
              <a:t>individual|variable</a:t>
            </a:r>
            <a:endParaRPr lang="en-US" sz="2200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GB" sz="2000" dirty="0"/>
              <a:t>O</a:t>
            </a:r>
            <a:r>
              <a:rPr lang="en-GB" sz="2000" i="0" dirty="0">
                <a:effectLst/>
              </a:rPr>
              <a:t>nly variables that occur in the body of a rule may occur in the head</a:t>
            </a:r>
            <a:endParaRPr lang="en-GB" sz="2000" dirty="0"/>
          </a:p>
          <a:p>
            <a:pPr lvl="1">
              <a:lnSpc>
                <a:spcPct val="80000"/>
              </a:lnSpc>
            </a:pPr>
            <a:endParaRPr lang="el-G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607542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95" y="307280"/>
            <a:ext cx="9895951" cy="1033669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SWRL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708" y="1340949"/>
            <a:ext cx="10322062" cy="5000086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200" dirty="0"/>
              <a:t>SWRL: is undecidable </a:t>
            </a:r>
          </a:p>
          <a:p>
            <a:pPr lvl="1">
              <a:lnSpc>
                <a:spcPct val="150000"/>
              </a:lnSpc>
            </a:pPr>
            <a:r>
              <a:rPr lang="en-GB" sz="1600" dirty="0"/>
              <a:t>There is no algorithm that can draw all logical conclusions from all SWRL knowledge bases, even with unlimited time and resources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To guarantee decidability, reasoners apply variable bindings only to individuals </a:t>
            </a:r>
            <a:r>
              <a:rPr lang="en-GB" sz="2000" b="1" dirty="0"/>
              <a:t>named explicitly </a:t>
            </a:r>
            <a:r>
              <a:rPr lang="en-GB" sz="2000" dirty="0"/>
              <a:t>in the KB.</a:t>
            </a:r>
          </a:p>
          <a:p>
            <a:pPr>
              <a:lnSpc>
                <a:spcPct val="100000"/>
              </a:lnSpc>
            </a:pPr>
            <a:r>
              <a:rPr lang="en-GB" sz="2000" dirty="0" err="1">
                <a:latin typeface="+mj-lt"/>
              </a:rPr>
              <a:t>hasParent</a:t>
            </a:r>
            <a:r>
              <a:rPr lang="en-GB" sz="2000" dirty="0">
                <a:latin typeface="+mj-lt"/>
              </a:rPr>
              <a:t>(Eleni, Maria)</a:t>
            </a:r>
          </a:p>
          <a:p>
            <a:pPr>
              <a:lnSpc>
                <a:spcPct val="100000"/>
              </a:lnSpc>
            </a:pPr>
            <a:r>
              <a:rPr lang="en-GB" sz="2000" dirty="0" err="1">
                <a:latin typeface="+mj-lt"/>
              </a:rPr>
              <a:t>isMarriedTo</a:t>
            </a:r>
            <a:r>
              <a:rPr lang="en-GB" sz="2000" dirty="0">
                <a:latin typeface="+mj-lt"/>
              </a:rPr>
              <a:t>(</a:t>
            </a:r>
            <a:r>
              <a:rPr lang="en-GB" sz="2000" dirty="0" err="1">
                <a:latin typeface="+mj-lt"/>
              </a:rPr>
              <a:t>parentOf</a:t>
            </a:r>
            <a:r>
              <a:rPr lang="en-GB" sz="2000" dirty="0">
                <a:latin typeface="+mj-lt"/>
              </a:rPr>
              <a:t>({Eleni})) (Maria)</a:t>
            </a:r>
          </a:p>
          <a:p>
            <a:pPr lvl="1">
              <a:lnSpc>
                <a:spcPct val="80000"/>
              </a:lnSpc>
            </a:pPr>
            <a:endParaRPr lang="el-GR" altLang="en-US" sz="16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879AC48-A39B-3ED3-78CF-3B5FDA066D00}"/>
              </a:ext>
            </a:extLst>
          </p:cNvPr>
          <p:cNvSpPr/>
          <p:nvPr/>
        </p:nvSpPr>
        <p:spPr>
          <a:xfrm>
            <a:off x="7237499" y="4296345"/>
            <a:ext cx="1314824" cy="66308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2"/>
                </a:solidFill>
                <a:latin typeface="+mj-lt"/>
              </a:rPr>
              <a:t>:Eleni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856A949-02D9-5DA9-A9D5-BB6480B76B60}"/>
              </a:ext>
            </a:extLst>
          </p:cNvPr>
          <p:cNvSpPr/>
          <p:nvPr/>
        </p:nvSpPr>
        <p:spPr>
          <a:xfrm>
            <a:off x="10020229" y="4290373"/>
            <a:ext cx="1182488" cy="66308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2"/>
                </a:solidFill>
                <a:latin typeface="+mj-lt"/>
              </a:rPr>
              <a:t>:Maria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622EB82-929B-3023-81A5-93DD1152A6FE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 flipV="1">
            <a:off x="8552323" y="4621915"/>
            <a:ext cx="1467906" cy="5972"/>
          </a:xfrm>
          <a:prstGeom prst="straightConnector1">
            <a:avLst/>
          </a:prstGeom>
          <a:ln w="12700">
            <a:solidFill>
              <a:schemeClr val="bg1">
                <a:lumMod val="9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09D78D8-5874-EB51-47C6-58128DE82081}"/>
              </a:ext>
            </a:extLst>
          </p:cNvPr>
          <p:cNvSpPr txBox="1"/>
          <p:nvPr/>
        </p:nvSpPr>
        <p:spPr>
          <a:xfrm>
            <a:off x="8606126" y="4252785"/>
            <a:ext cx="145856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  <a:latin typeface="+mj-lt"/>
              </a:rPr>
              <a:t>:</a:t>
            </a:r>
            <a:r>
              <a:rPr lang="en-GB" sz="1600" dirty="0" err="1">
                <a:solidFill>
                  <a:schemeClr val="bg2"/>
                </a:solidFill>
                <a:latin typeface="+mj-lt"/>
              </a:rPr>
              <a:t>hasParent</a:t>
            </a:r>
            <a:endParaRPr lang="en-GB" sz="16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589AABB-B070-ED0F-6866-863274E4F66C}"/>
              </a:ext>
            </a:extLst>
          </p:cNvPr>
          <p:cNvSpPr/>
          <p:nvPr/>
        </p:nvSpPr>
        <p:spPr>
          <a:xfrm>
            <a:off x="9126075" y="5811379"/>
            <a:ext cx="669189" cy="41282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2"/>
                </a:solidFill>
                <a:latin typeface="+mj-lt"/>
              </a:rPr>
              <a:t>?y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2017576-1B1D-6D4B-2294-AC7AB0E57A54}"/>
              </a:ext>
            </a:extLst>
          </p:cNvPr>
          <p:cNvCxnSpPr>
            <a:cxnSpLocks/>
            <a:stCxn id="5" idx="2"/>
            <a:endCxn id="13" idx="0"/>
          </p:cNvCxnSpPr>
          <p:nvPr/>
        </p:nvCxnSpPr>
        <p:spPr>
          <a:xfrm flipH="1">
            <a:off x="9460670" y="4953456"/>
            <a:ext cx="1150803" cy="857923"/>
          </a:xfrm>
          <a:prstGeom prst="straightConnector1">
            <a:avLst/>
          </a:prstGeom>
          <a:ln w="12700">
            <a:solidFill>
              <a:schemeClr val="bg1">
                <a:lumMod val="9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3CF7EFA-EF35-25F3-FC9E-965190C00E43}"/>
              </a:ext>
            </a:extLst>
          </p:cNvPr>
          <p:cNvSpPr txBox="1"/>
          <p:nvPr/>
        </p:nvSpPr>
        <p:spPr>
          <a:xfrm>
            <a:off x="9350193" y="5197006"/>
            <a:ext cx="17445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  <a:latin typeface="+mj-lt"/>
              </a:rPr>
              <a:t>:</a:t>
            </a:r>
            <a:r>
              <a:rPr lang="en-GB" sz="1600" dirty="0" err="1">
                <a:solidFill>
                  <a:schemeClr val="bg2"/>
                </a:solidFill>
                <a:latin typeface="+mj-lt"/>
              </a:rPr>
              <a:t>isMarriedTo</a:t>
            </a:r>
            <a:endParaRPr lang="en-GB" sz="1600" dirty="0">
              <a:solidFill>
                <a:schemeClr val="bg2"/>
              </a:solidFill>
              <a:latin typeface="+mj-lt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0CA861E-4454-A8FC-6C28-DB313E96AE5D}"/>
              </a:ext>
            </a:extLst>
          </p:cNvPr>
          <p:cNvCxnSpPr>
            <a:cxnSpLocks/>
            <a:stCxn id="13" idx="0"/>
          </p:cNvCxnSpPr>
          <p:nvPr/>
        </p:nvCxnSpPr>
        <p:spPr>
          <a:xfrm flipH="1" flipV="1">
            <a:off x="8080188" y="4991044"/>
            <a:ext cx="1380482" cy="820335"/>
          </a:xfrm>
          <a:prstGeom prst="straightConnector1">
            <a:avLst/>
          </a:prstGeom>
          <a:ln w="12700">
            <a:solidFill>
              <a:schemeClr val="bg1">
                <a:lumMod val="9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3406EDE-0A0F-73A2-F90A-86B8EEF978A1}"/>
              </a:ext>
            </a:extLst>
          </p:cNvPr>
          <p:cNvSpPr txBox="1"/>
          <p:nvPr/>
        </p:nvSpPr>
        <p:spPr>
          <a:xfrm>
            <a:off x="7712646" y="5212005"/>
            <a:ext cx="145856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  <a:latin typeface="+mj-lt"/>
              </a:rPr>
              <a:t>:</a:t>
            </a:r>
            <a:r>
              <a:rPr lang="en-GB" sz="1600" dirty="0" err="1">
                <a:solidFill>
                  <a:schemeClr val="bg2"/>
                </a:solidFill>
                <a:latin typeface="+mj-lt"/>
              </a:rPr>
              <a:t>parentOf</a:t>
            </a:r>
            <a:endParaRPr lang="en-GB" sz="16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62D39D-00B1-73F4-47BA-1D925DD42E71}"/>
              </a:ext>
            </a:extLst>
          </p:cNvPr>
          <p:cNvSpPr txBox="1"/>
          <p:nvPr/>
        </p:nvSpPr>
        <p:spPr>
          <a:xfrm>
            <a:off x="926405" y="4871072"/>
            <a:ext cx="6096000" cy="1425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GB" sz="2000" dirty="0">
                <a:solidFill>
                  <a:schemeClr val="bg2"/>
                </a:solidFill>
                <a:latin typeface="+mj-lt"/>
              </a:rPr>
              <a:t>Child(?x) and </a:t>
            </a:r>
            <a:r>
              <a:rPr lang="en-GB" sz="2000" dirty="0" err="1">
                <a:solidFill>
                  <a:schemeClr val="bg2"/>
                </a:solidFill>
                <a:latin typeface="+mj-lt"/>
              </a:rPr>
              <a:t>hasParent</a:t>
            </a:r>
            <a:r>
              <a:rPr lang="en-GB" sz="2000" dirty="0">
                <a:solidFill>
                  <a:schemeClr val="bg2"/>
                </a:solidFill>
                <a:latin typeface="+mj-lt"/>
              </a:rPr>
              <a:t>(?</a:t>
            </a:r>
            <a:r>
              <a:rPr lang="en-GB" sz="2000" dirty="0" err="1">
                <a:solidFill>
                  <a:schemeClr val="bg2"/>
                </a:solidFill>
                <a:latin typeface="+mj-lt"/>
              </a:rPr>
              <a:t>x,?y</a:t>
            </a:r>
            <a:r>
              <a:rPr lang="en-GB" sz="2000" dirty="0">
                <a:solidFill>
                  <a:schemeClr val="bg2"/>
                </a:solidFill>
                <a:latin typeface="+mj-lt"/>
              </a:rPr>
              <a:t>) and </a:t>
            </a:r>
            <a:r>
              <a:rPr lang="en-GB" sz="2000" dirty="0" err="1">
                <a:solidFill>
                  <a:schemeClr val="bg2"/>
                </a:solidFill>
                <a:latin typeface="+mj-lt"/>
              </a:rPr>
              <a:t>hasParent</a:t>
            </a:r>
            <a:r>
              <a:rPr lang="en-GB" sz="2000" dirty="0">
                <a:solidFill>
                  <a:schemeClr val="bg2"/>
                </a:solidFill>
                <a:latin typeface="+mj-lt"/>
              </a:rPr>
              <a:t>(?</a:t>
            </a:r>
            <a:r>
              <a:rPr lang="en-GB" sz="2000" dirty="0" err="1">
                <a:solidFill>
                  <a:schemeClr val="bg2"/>
                </a:solidFill>
                <a:latin typeface="+mj-lt"/>
              </a:rPr>
              <a:t>x,?z</a:t>
            </a:r>
            <a:r>
              <a:rPr lang="en-GB" sz="2000" dirty="0">
                <a:solidFill>
                  <a:schemeClr val="bg2"/>
                </a:solidFill>
                <a:latin typeface="+mj-lt"/>
              </a:rPr>
              <a:t>) and </a:t>
            </a:r>
            <a:r>
              <a:rPr lang="en-GB" sz="2000" dirty="0" err="1">
                <a:solidFill>
                  <a:schemeClr val="bg2"/>
                </a:solidFill>
                <a:latin typeface="+mj-lt"/>
              </a:rPr>
              <a:t>marriedTo</a:t>
            </a:r>
            <a:r>
              <a:rPr lang="en-GB" sz="2000" dirty="0">
                <a:solidFill>
                  <a:schemeClr val="bg2"/>
                </a:solidFill>
                <a:latin typeface="+mj-lt"/>
              </a:rPr>
              <a:t>(?</a:t>
            </a:r>
            <a:r>
              <a:rPr lang="en-GB" sz="2000" dirty="0" err="1">
                <a:solidFill>
                  <a:schemeClr val="bg2"/>
                </a:solidFill>
                <a:latin typeface="+mj-lt"/>
              </a:rPr>
              <a:t>y,?z</a:t>
            </a:r>
            <a:r>
              <a:rPr lang="en-GB" sz="2000" dirty="0">
                <a:solidFill>
                  <a:schemeClr val="bg2"/>
                </a:solidFill>
                <a:latin typeface="+mj-lt"/>
              </a:rPr>
              <a:t>) → </a:t>
            </a:r>
            <a:r>
              <a:rPr lang="en-GB" sz="2000" dirty="0" err="1">
                <a:solidFill>
                  <a:schemeClr val="bg2"/>
                </a:solidFill>
                <a:latin typeface="+mj-lt"/>
              </a:rPr>
              <a:t>ChildOfMarriedParents</a:t>
            </a:r>
            <a:r>
              <a:rPr lang="en-GB" sz="2000" dirty="0">
                <a:solidFill>
                  <a:schemeClr val="bg2"/>
                </a:solidFill>
                <a:latin typeface="+mj-lt"/>
              </a:rPr>
              <a:t>(?x)</a:t>
            </a:r>
            <a:endParaRPr lang="en-GB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5989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95" y="307280"/>
            <a:ext cx="9895951" cy="1033669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FFFFFF"/>
                </a:solidFill>
              </a:rPr>
              <a:t>SWRL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708" y="1340949"/>
            <a:ext cx="10322062" cy="5000086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SWRL: is undecidable </a:t>
            </a:r>
          </a:p>
          <a:p>
            <a:pPr lvl="1">
              <a:lnSpc>
                <a:spcPct val="150000"/>
              </a:lnSpc>
            </a:pP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is no algorithm that can draw all logical conclusions from all SWRL knowledge bases, even with unlimited time and resources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 guarantee decidability, reasoners apply variable bindings only to individuals </a:t>
            </a: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named explicitly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 the KB.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Child(:Eleni), 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hasParent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(:Eleni, :Maria)</a:t>
            </a:r>
          </a:p>
          <a:p>
            <a:pPr>
              <a:lnSpc>
                <a:spcPct val="100000"/>
              </a:lnSpc>
            </a:pP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hasParent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marriedTo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({:Maria})) (:Eleni)</a:t>
            </a:r>
          </a:p>
          <a:p>
            <a:pPr lvl="1">
              <a:lnSpc>
                <a:spcPct val="80000"/>
              </a:lnSpc>
            </a:pPr>
            <a:endParaRPr lang="el-GR" altLang="en-US" sz="16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879AC48-A39B-3ED3-78CF-3B5FDA066D00}"/>
              </a:ext>
            </a:extLst>
          </p:cNvPr>
          <p:cNvSpPr/>
          <p:nvPr/>
        </p:nvSpPr>
        <p:spPr>
          <a:xfrm>
            <a:off x="7237499" y="4296345"/>
            <a:ext cx="1314824" cy="66308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246898"/>
                </a:solidFill>
                <a:latin typeface="+mj-lt"/>
              </a:rPr>
              <a:t>:Eleni</a:t>
            </a:r>
          </a:p>
          <a:p>
            <a:pPr algn="ctr"/>
            <a:r>
              <a:rPr lang="en-GB" dirty="0">
                <a:solidFill>
                  <a:srgbClr val="246898"/>
                </a:solidFill>
                <a:latin typeface="+mj-lt"/>
              </a:rPr>
              <a:t>:Child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856A949-02D9-5DA9-A9D5-BB6480B76B60}"/>
              </a:ext>
            </a:extLst>
          </p:cNvPr>
          <p:cNvSpPr/>
          <p:nvPr/>
        </p:nvSpPr>
        <p:spPr>
          <a:xfrm>
            <a:off x="10020229" y="4290373"/>
            <a:ext cx="1182488" cy="66308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246898"/>
                </a:solidFill>
                <a:latin typeface="+mj-lt"/>
              </a:rPr>
              <a:t>:Maria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622EB82-929B-3023-81A5-93DD1152A6FE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 flipV="1">
            <a:off x="8552323" y="4621915"/>
            <a:ext cx="1467906" cy="597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09D78D8-5874-EB51-47C6-58128DE82081}"/>
              </a:ext>
            </a:extLst>
          </p:cNvPr>
          <p:cNvSpPr txBox="1"/>
          <p:nvPr/>
        </p:nvSpPr>
        <p:spPr>
          <a:xfrm>
            <a:off x="8606126" y="4252785"/>
            <a:ext cx="145856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:</a:t>
            </a:r>
            <a:r>
              <a:rPr lang="en-GB" sz="1600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hasParent</a:t>
            </a:r>
            <a:endParaRPr lang="en-GB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589AABB-B070-ED0F-6866-863274E4F66C}"/>
              </a:ext>
            </a:extLst>
          </p:cNvPr>
          <p:cNvSpPr/>
          <p:nvPr/>
        </p:nvSpPr>
        <p:spPr>
          <a:xfrm>
            <a:off x="9126075" y="5811379"/>
            <a:ext cx="669189" cy="41282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246898"/>
                </a:solidFill>
                <a:latin typeface="+mj-lt"/>
              </a:rPr>
              <a:t>?y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2017576-1B1D-6D4B-2294-AC7AB0E57A54}"/>
              </a:ext>
            </a:extLst>
          </p:cNvPr>
          <p:cNvCxnSpPr>
            <a:cxnSpLocks/>
            <a:stCxn id="13" idx="0"/>
            <a:endCxn id="5" idx="2"/>
          </p:cNvCxnSpPr>
          <p:nvPr/>
        </p:nvCxnSpPr>
        <p:spPr>
          <a:xfrm flipV="1">
            <a:off x="9460670" y="4953456"/>
            <a:ext cx="1150803" cy="85792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3CF7EFA-EF35-25F3-FC9E-965190C00E43}"/>
              </a:ext>
            </a:extLst>
          </p:cNvPr>
          <p:cNvSpPr txBox="1"/>
          <p:nvPr/>
        </p:nvSpPr>
        <p:spPr>
          <a:xfrm>
            <a:off x="9350193" y="5197006"/>
            <a:ext cx="17445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:</a:t>
            </a:r>
            <a:r>
              <a:rPr lang="en-GB" sz="1600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isMarriedTo</a:t>
            </a:r>
            <a:endParaRPr lang="en-GB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0CA861E-4454-A8FC-6C28-DB313E96AE5D}"/>
              </a:ext>
            </a:extLst>
          </p:cNvPr>
          <p:cNvCxnSpPr>
            <a:cxnSpLocks/>
            <a:stCxn id="4" idx="2"/>
            <a:endCxn id="13" idx="0"/>
          </p:cNvCxnSpPr>
          <p:nvPr/>
        </p:nvCxnSpPr>
        <p:spPr>
          <a:xfrm>
            <a:off x="7894911" y="4959428"/>
            <a:ext cx="1565759" cy="85195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3406EDE-0A0F-73A2-F90A-86B8EEF978A1}"/>
              </a:ext>
            </a:extLst>
          </p:cNvPr>
          <p:cNvSpPr txBox="1"/>
          <p:nvPr/>
        </p:nvSpPr>
        <p:spPr>
          <a:xfrm>
            <a:off x="7712646" y="5212005"/>
            <a:ext cx="145856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:</a:t>
            </a:r>
            <a:r>
              <a:rPr lang="en-GB" sz="1600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hasParent</a:t>
            </a:r>
            <a:endParaRPr lang="en-GB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62D39D-00B1-73F4-47BA-1D925DD42E71}"/>
              </a:ext>
            </a:extLst>
          </p:cNvPr>
          <p:cNvSpPr txBox="1"/>
          <p:nvPr/>
        </p:nvSpPr>
        <p:spPr>
          <a:xfrm>
            <a:off x="926405" y="4871072"/>
            <a:ext cx="6096000" cy="1425262"/>
          </a:xfrm>
          <a:custGeom>
            <a:avLst/>
            <a:gdLst>
              <a:gd name="connsiteX0" fmla="*/ 0 w 6096000"/>
              <a:gd name="connsiteY0" fmla="*/ 0 h 1425262"/>
              <a:gd name="connsiteX1" fmla="*/ 799253 w 6096000"/>
              <a:gd name="connsiteY1" fmla="*/ 0 h 1425262"/>
              <a:gd name="connsiteX2" fmla="*/ 1354667 w 6096000"/>
              <a:gd name="connsiteY2" fmla="*/ 0 h 1425262"/>
              <a:gd name="connsiteX3" fmla="*/ 2092960 w 6096000"/>
              <a:gd name="connsiteY3" fmla="*/ 0 h 1425262"/>
              <a:gd name="connsiteX4" fmla="*/ 2831253 w 6096000"/>
              <a:gd name="connsiteY4" fmla="*/ 0 h 1425262"/>
              <a:gd name="connsiteX5" fmla="*/ 3386667 w 6096000"/>
              <a:gd name="connsiteY5" fmla="*/ 0 h 1425262"/>
              <a:gd name="connsiteX6" fmla="*/ 4064000 w 6096000"/>
              <a:gd name="connsiteY6" fmla="*/ 0 h 1425262"/>
              <a:gd name="connsiteX7" fmla="*/ 4802293 w 6096000"/>
              <a:gd name="connsiteY7" fmla="*/ 0 h 1425262"/>
              <a:gd name="connsiteX8" fmla="*/ 5479627 w 6096000"/>
              <a:gd name="connsiteY8" fmla="*/ 0 h 1425262"/>
              <a:gd name="connsiteX9" fmla="*/ 6096000 w 6096000"/>
              <a:gd name="connsiteY9" fmla="*/ 0 h 1425262"/>
              <a:gd name="connsiteX10" fmla="*/ 6096000 w 6096000"/>
              <a:gd name="connsiteY10" fmla="*/ 432329 h 1425262"/>
              <a:gd name="connsiteX11" fmla="*/ 6096000 w 6096000"/>
              <a:gd name="connsiteY11" fmla="*/ 921669 h 1425262"/>
              <a:gd name="connsiteX12" fmla="*/ 6096000 w 6096000"/>
              <a:gd name="connsiteY12" fmla="*/ 1425262 h 1425262"/>
              <a:gd name="connsiteX13" fmla="*/ 5418667 w 6096000"/>
              <a:gd name="connsiteY13" fmla="*/ 1425262 h 1425262"/>
              <a:gd name="connsiteX14" fmla="*/ 4863253 w 6096000"/>
              <a:gd name="connsiteY14" fmla="*/ 1425262 h 1425262"/>
              <a:gd name="connsiteX15" fmla="*/ 4124960 w 6096000"/>
              <a:gd name="connsiteY15" fmla="*/ 1425262 h 1425262"/>
              <a:gd name="connsiteX16" fmla="*/ 3325707 w 6096000"/>
              <a:gd name="connsiteY16" fmla="*/ 1425262 h 1425262"/>
              <a:gd name="connsiteX17" fmla="*/ 2587413 w 6096000"/>
              <a:gd name="connsiteY17" fmla="*/ 1425262 h 1425262"/>
              <a:gd name="connsiteX18" fmla="*/ 1849120 w 6096000"/>
              <a:gd name="connsiteY18" fmla="*/ 1425262 h 1425262"/>
              <a:gd name="connsiteX19" fmla="*/ 1049867 w 6096000"/>
              <a:gd name="connsiteY19" fmla="*/ 1425262 h 1425262"/>
              <a:gd name="connsiteX20" fmla="*/ 0 w 6096000"/>
              <a:gd name="connsiteY20" fmla="*/ 1425262 h 1425262"/>
              <a:gd name="connsiteX21" fmla="*/ 0 w 6096000"/>
              <a:gd name="connsiteY21" fmla="*/ 921669 h 1425262"/>
              <a:gd name="connsiteX22" fmla="*/ 0 w 6096000"/>
              <a:gd name="connsiteY22" fmla="*/ 489340 h 1425262"/>
              <a:gd name="connsiteX23" fmla="*/ 0 w 6096000"/>
              <a:gd name="connsiteY23" fmla="*/ 0 h 142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096000" h="1425262" fill="none" extrusionOk="0">
                <a:moveTo>
                  <a:pt x="0" y="0"/>
                </a:moveTo>
                <a:cubicBezTo>
                  <a:pt x="355196" y="-35759"/>
                  <a:pt x="610213" y="12938"/>
                  <a:pt x="799253" y="0"/>
                </a:cubicBezTo>
                <a:cubicBezTo>
                  <a:pt x="988293" y="-12938"/>
                  <a:pt x="1137574" y="-16793"/>
                  <a:pt x="1354667" y="0"/>
                </a:cubicBezTo>
                <a:cubicBezTo>
                  <a:pt x="1571760" y="16793"/>
                  <a:pt x="1930400" y="8350"/>
                  <a:pt x="2092960" y="0"/>
                </a:cubicBezTo>
                <a:cubicBezTo>
                  <a:pt x="2255520" y="-8350"/>
                  <a:pt x="2577612" y="-22812"/>
                  <a:pt x="2831253" y="0"/>
                </a:cubicBezTo>
                <a:cubicBezTo>
                  <a:pt x="3084894" y="22812"/>
                  <a:pt x="3153651" y="2487"/>
                  <a:pt x="3386667" y="0"/>
                </a:cubicBezTo>
                <a:cubicBezTo>
                  <a:pt x="3619683" y="-2487"/>
                  <a:pt x="3912133" y="-4050"/>
                  <a:pt x="4064000" y="0"/>
                </a:cubicBezTo>
                <a:cubicBezTo>
                  <a:pt x="4215867" y="4050"/>
                  <a:pt x="4446384" y="1729"/>
                  <a:pt x="4802293" y="0"/>
                </a:cubicBezTo>
                <a:cubicBezTo>
                  <a:pt x="5158202" y="-1729"/>
                  <a:pt x="5301068" y="-1161"/>
                  <a:pt x="5479627" y="0"/>
                </a:cubicBezTo>
                <a:cubicBezTo>
                  <a:pt x="5658186" y="1161"/>
                  <a:pt x="5799567" y="7971"/>
                  <a:pt x="6096000" y="0"/>
                </a:cubicBezTo>
                <a:cubicBezTo>
                  <a:pt x="6100920" y="203756"/>
                  <a:pt x="6110239" y="233427"/>
                  <a:pt x="6096000" y="432329"/>
                </a:cubicBezTo>
                <a:cubicBezTo>
                  <a:pt x="6081761" y="631231"/>
                  <a:pt x="6090601" y="700615"/>
                  <a:pt x="6096000" y="921669"/>
                </a:cubicBezTo>
                <a:cubicBezTo>
                  <a:pt x="6101399" y="1142723"/>
                  <a:pt x="6111731" y="1302015"/>
                  <a:pt x="6096000" y="1425262"/>
                </a:cubicBezTo>
                <a:cubicBezTo>
                  <a:pt x="5891371" y="1395376"/>
                  <a:pt x="5667598" y="1398324"/>
                  <a:pt x="5418667" y="1425262"/>
                </a:cubicBezTo>
                <a:cubicBezTo>
                  <a:pt x="5169736" y="1452200"/>
                  <a:pt x="5116787" y="1425485"/>
                  <a:pt x="4863253" y="1425262"/>
                </a:cubicBezTo>
                <a:cubicBezTo>
                  <a:pt x="4609719" y="1425039"/>
                  <a:pt x="4378902" y="1417205"/>
                  <a:pt x="4124960" y="1425262"/>
                </a:cubicBezTo>
                <a:cubicBezTo>
                  <a:pt x="3871018" y="1433319"/>
                  <a:pt x="3551474" y="1456220"/>
                  <a:pt x="3325707" y="1425262"/>
                </a:cubicBezTo>
                <a:cubicBezTo>
                  <a:pt x="3099940" y="1394304"/>
                  <a:pt x="2886100" y="1425382"/>
                  <a:pt x="2587413" y="1425262"/>
                </a:cubicBezTo>
                <a:cubicBezTo>
                  <a:pt x="2288726" y="1425142"/>
                  <a:pt x="2044768" y="1400314"/>
                  <a:pt x="1849120" y="1425262"/>
                </a:cubicBezTo>
                <a:cubicBezTo>
                  <a:pt x="1653472" y="1450210"/>
                  <a:pt x="1307977" y="1446268"/>
                  <a:pt x="1049867" y="1425262"/>
                </a:cubicBezTo>
                <a:cubicBezTo>
                  <a:pt x="791757" y="1404256"/>
                  <a:pt x="313989" y="1477539"/>
                  <a:pt x="0" y="1425262"/>
                </a:cubicBezTo>
                <a:cubicBezTo>
                  <a:pt x="-60" y="1230894"/>
                  <a:pt x="17083" y="1025896"/>
                  <a:pt x="0" y="921669"/>
                </a:cubicBezTo>
                <a:cubicBezTo>
                  <a:pt x="-17083" y="817442"/>
                  <a:pt x="10093" y="597111"/>
                  <a:pt x="0" y="489340"/>
                </a:cubicBezTo>
                <a:cubicBezTo>
                  <a:pt x="-10093" y="381569"/>
                  <a:pt x="1217" y="113839"/>
                  <a:pt x="0" y="0"/>
                </a:cubicBezTo>
                <a:close/>
              </a:path>
              <a:path w="6096000" h="1425262" stroke="0" extrusionOk="0">
                <a:moveTo>
                  <a:pt x="0" y="0"/>
                </a:moveTo>
                <a:cubicBezTo>
                  <a:pt x="209292" y="29405"/>
                  <a:pt x="350950" y="24568"/>
                  <a:pt x="616373" y="0"/>
                </a:cubicBezTo>
                <a:cubicBezTo>
                  <a:pt x="881796" y="-24568"/>
                  <a:pt x="885041" y="3845"/>
                  <a:pt x="1110827" y="0"/>
                </a:cubicBezTo>
                <a:cubicBezTo>
                  <a:pt x="1336613" y="-3845"/>
                  <a:pt x="1583396" y="-7603"/>
                  <a:pt x="1788160" y="0"/>
                </a:cubicBezTo>
                <a:cubicBezTo>
                  <a:pt x="1992924" y="7603"/>
                  <a:pt x="2162972" y="20581"/>
                  <a:pt x="2282613" y="0"/>
                </a:cubicBezTo>
                <a:cubicBezTo>
                  <a:pt x="2402254" y="-20581"/>
                  <a:pt x="2618282" y="-12496"/>
                  <a:pt x="2777067" y="0"/>
                </a:cubicBezTo>
                <a:cubicBezTo>
                  <a:pt x="2935852" y="12496"/>
                  <a:pt x="3350279" y="-4249"/>
                  <a:pt x="3576320" y="0"/>
                </a:cubicBezTo>
                <a:cubicBezTo>
                  <a:pt x="3802361" y="4249"/>
                  <a:pt x="3922779" y="-28754"/>
                  <a:pt x="4253653" y="0"/>
                </a:cubicBezTo>
                <a:cubicBezTo>
                  <a:pt x="4584527" y="28754"/>
                  <a:pt x="4652291" y="-13786"/>
                  <a:pt x="4870027" y="0"/>
                </a:cubicBezTo>
                <a:cubicBezTo>
                  <a:pt x="5087763" y="13786"/>
                  <a:pt x="5650104" y="3021"/>
                  <a:pt x="6096000" y="0"/>
                </a:cubicBezTo>
                <a:cubicBezTo>
                  <a:pt x="6100366" y="107792"/>
                  <a:pt x="6077989" y="322216"/>
                  <a:pt x="6096000" y="475087"/>
                </a:cubicBezTo>
                <a:cubicBezTo>
                  <a:pt x="6114011" y="627958"/>
                  <a:pt x="6094569" y="800732"/>
                  <a:pt x="6096000" y="907417"/>
                </a:cubicBezTo>
                <a:cubicBezTo>
                  <a:pt x="6097432" y="1014102"/>
                  <a:pt x="6079268" y="1283978"/>
                  <a:pt x="6096000" y="1425262"/>
                </a:cubicBezTo>
                <a:cubicBezTo>
                  <a:pt x="5885813" y="1446922"/>
                  <a:pt x="5716789" y="1441217"/>
                  <a:pt x="5601547" y="1425262"/>
                </a:cubicBezTo>
                <a:cubicBezTo>
                  <a:pt x="5486305" y="1409307"/>
                  <a:pt x="5191726" y="1459440"/>
                  <a:pt x="4863253" y="1425262"/>
                </a:cubicBezTo>
                <a:cubicBezTo>
                  <a:pt x="4534780" y="1391084"/>
                  <a:pt x="4478191" y="1405727"/>
                  <a:pt x="4185920" y="1425262"/>
                </a:cubicBezTo>
                <a:cubicBezTo>
                  <a:pt x="3893649" y="1444797"/>
                  <a:pt x="3813472" y="1456053"/>
                  <a:pt x="3569547" y="1425262"/>
                </a:cubicBezTo>
                <a:cubicBezTo>
                  <a:pt x="3325622" y="1394471"/>
                  <a:pt x="3225606" y="1403208"/>
                  <a:pt x="3075093" y="1425262"/>
                </a:cubicBezTo>
                <a:cubicBezTo>
                  <a:pt x="2924580" y="1447316"/>
                  <a:pt x="2625181" y="1394142"/>
                  <a:pt x="2336800" y="1425262"/>
                </a:cubicBezTo>
                <a:cubicBezTo>
                  <a:pt x="2048419" y="1456382"/>
                  <a:pt x="1955064" y="1421579"/>
                  <a:pt x="1842347" y="1425262"/>
                </a:cubicBezTo>
                <a:cubicBezTo>
                  <a:pt x="1729630" y="1428945"/>
                  <a:pt x="1529899" y="1416975"/>
                  <a:pt x="1347893" y="1425262"/>
                </a:cubicBezTo>
                <a:cubicBezTo>
                  <a:pt x="1165887" y="1433549"/>
                  <a:pt x="1016442" y="1406603"/>
                  <a:pt x="792480" y="1425262"/>
                </a:cubicBezTo>
                <a:cubicBezTo>
                  <a:pt x="568518" y="1443921"/>
                  <a:pt x="195322" y="1449543"/>
                  <a:pt x="0" y="1425262"/>
                </a:cubicBezTo>
                <a:cubicBezTo>
                  <a:pt x="-8373" y="1327092"/>
                  <a:pt x="-23130" y="1152624"/>
                  <a:pt x="0" y="950175"/>
                </a:cubicBezTo>
                <a:cubicBezTo>
                  <a:pt x="23130" y="747726"/>
                  <a:pt x="14247" y="648778"/>
                  <a:pt x="0" y="446582"/>
                </a:cubicBezTo>
                <a:cubicBezTo>
                  <a:pt x="-14247" y="244386"/>
                  <a:pt x="5936" y="122691"/>
                  <a:pt x="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9246365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Child(?x) and 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hasParent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(?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x,?y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) and 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hasParent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(?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x,?z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) and 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marriedTo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(?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y,?z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) → 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ChildOfMarriedParents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(?x)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2019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211" y="316848"/>
            <a:ext cx="9895951" cy="1033669"/>
          </a:xfrm>
        </p:spPr>
        <p:txBody>
          <a:bodyPr>
            <a:normAutofit/>
          </a:bodyPr>
          <a:lstStyle/>
          <a:p>
            <a:r>
              <a:rPr lang="en-GB" sz="2800" dirty="0"/>
              <a:t>SWRL-built-ins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255" y="1342850"/>
            <a:ext cx="10322062" cy="4902872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GB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Built-ins increase expressivity:</a:t>
            </a:r>
            <a:endParaRPr lang="en-GB" altLang="en-US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Built-Ins for Comparisons: </a:t>
            </a:r>
          </a:p>
          <a:p>
            <a:pPr lvl="1">
              <a:lnSpc>
                <a:spcPct val="80000"/>
              </a:lnSpc>
            </a:pPr>
            <a:r>
              <a:rPr lang="en-GB" alt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swrlb:equal</a:t>
            </a:r>
            <a:r>
              <a:rPr lang="en-GB" alt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GB" alt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swrlb:notEqual</a:t>
            </a:r>
            <a:r>
              <a:rPr lang="en-GB" alt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GB" alt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swrlb:lessThan</a:t>
            </a:r>
            <a:r>
              <a:rPr lang="en-GB" alt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,…</a:t>
            </a:r>
            <a:endParaRPr lang="en-GB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Math Built-Ins</a:t>
            </a:r>
          </a:p>
          <a:p>
            <a:pPr lvl="1">
              <a:lnSpc>
                <a:spcPct val="80000"/>
              </a:lnSpc>
            </a:pPr>
            <a:r>
              <a:rPr lang="en-GB" alt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swrlb:add</a:t>
            </a:r>
            <a:r>
              <a:rPr lang="en-GB" alt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GB" alt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swrlb:multiply</a:t>
            </a:r>
            <a:r>
              <a:rPr lang="en-GB" alt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GB" sz="2000" b="0" i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</a:rPr>
              <a:t>swrlb: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pow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,…</a:t>
            </a:r>
            <a:endParaRPr lang="en-GB" altLang="en-US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Built-Ins for Boolean Values</a:t>
            </a:r>
          </a:p>
          <a:p>
            <a:pPr lvl="1">
              <a:lnSpc>
                <a:spcPct val="80000"/>
              </a:lnSpc>
            </a:pPr>
            <a:r>
              <a:rPr lang="en-GB" alt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swrlb:booleanNot</a:t>
            </a:r>
            <a:endParaRPr lang="en-GB" altLang="en-US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Built-Ins for Strings</a:t>
            </a:r>
            <a:r>
              <a:rPr lang="en-GB" alt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</a:p>
          <a:p>
            <a:pPr lvl="1">
              <a:lnSpc>
                <a:spcPct val="80000"/>
              </a:lnSpc>
            </a:pPr>
            <a:r>
              <a:rPr lang="en-GB" alt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swrlb:stringEqualIgnoreCase</a:t>
            </a:r>
            <a:r>
              <a:rPr lang="en-GB" alt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GB" alt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swrlb:contains</a:t>
            </a:r>
            <a:r>
              <a:rPr lang="en-GB" alt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…</a:t>
            </a:r>
          </a:p>
          <a:p>
            <a:pPr>
              <a:lnSpc>
                <a:spcPct val="80000"/>
              </a:lnSpc>
            </a:pP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Built-Ins for Date, Time and Duration</a:t>
            </a:r>
          </a:p>
          <a:p>
            <a:pPr lvl="1">
              <a:lnSpc>
                <a:spcPct val="80000"/>
              </a:lnSpc>
            </a:pPr>
            <a:r>
              <a:rPr lang="en-GB" alt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swrlb:yearMonthDuration</a:t>
            </a:r>
            <a:r>
              <a:rPr lang="en-GB" alt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GB" alt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swrlb:dateTime</a:t>
            </a:r>
            <a:endParaRPr lang="en-GB" altLang="en-US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Built-Ins for Lists (RDF-style lists)</a:t>
            </a:r>
          </a:p>
          <a:p>
            <a:pPr lvl="1">
              <a:lnSpc>
                <a:spcPct val="80000"/>
              </a:lnSpc>
            </a:pPr>
            <a:r>
              <a:rPr lang="en-GB" alt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swrlb:listConcat</a:t>
            </a:r>
            <a:r>
              <a:rPr lang="en-GB" alt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GB" alt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swrlb:listIntersection</a:t>
            </a:r>
            <a:r>
              <a:rPr lang="en-GB" alt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,…</a:t>
            </a:r>
          </a:p>
          <a:p>
            <a:pPr lvl="1">
              <a:lnSpc>
                <a:spcPct val="80000"/>
              </a:lnSpc>
            </a:pPr>
            <a:endParaRPr lang="el-G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6213169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34162A-4FD8-133D-5482-DC1E7194F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50000"/>
              </a:lnSpc>
            </a:pPr>
            <a:r>
              <a:rPr lang="en-US" dirty="0"/>
              <a:t>(+) Adds expressivity</a:t>
            </a:r>
          </a:p>
          <a:p>
            <a:pPr>
              <a:lnSpc>
                <a:spcPct val="150000"/>
              </a:lnSpc>
            </a:pPr>
            <a:r>
              <a:rPr lang="en-US" dirty="0"/>
              <a:t>(+) More intuitive</a:t>
            </a:r>
          </a:p>
          <a:p>
            <a:pPr>
              <a:lnSpc>
                <a:spcPct val="150000"/>
              </a:lnSpc>
            </a:pPr>
            <a:r>
              <a:rPr lang="en-GB" dirty="0"/>
              <a:t>(-) Adds computational complexity (slows down processes)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3D6AA94-2A32-7D9B-1445-65CAA420E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SWRL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D815E5-7EF8-46A7-856A-65414EE36F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58AA6-F4E1-4775-A7C7-7F4BDD9FBD13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681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28" y="314158"/>
            <a:ext cx="9895951" cy="1033669"/>
          </a:xfrm>
        </p:spPr>
        <p:txBody>
          <a:bodyPr>
            <a:normAutofit/>
          </a:bodyPr>
          <a:lstStyle/>
          <a:p>
            <a:r>
              <a:rPr lang="en-GB" sz="2800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255" y="1885278"/>
            <a:ext cx="10322062" cy="4678183"/>
          </a:xfrm>
        </p:spPr>
        <p:txBody>
          <a:bodyPr anchor="ctr">
            <a:normAutofit/>
          </a:bodyPr>
          <a:lstStyle/>
          <a:p>
            <a:endParaRPr lang="en-GB" sz="1800" b="0" i="0" dirty="0">
              <a:solidFill>
                <a:srgbClr val="333333"/>
              </a:solidFill>
              <a:effectLst/>
            </a:endParaRPr>
          </a:p>
          <a:p>
            <a:r>
              <a:rPr lang="en-GB" sz="1800" b="0" i="0" dirty="0">
                <a:solidFill>
                  <a:srgbClr val="333333"/>
                </a:solidFill>
                <a:effectLst/>
              </a:rPr>
              <a:t>RDF 1.1 Primer: </a:t>
            </a:r>
            <a:r>
              <a:rPr lang="en-GB" sz="1800" b="0" i="0" dirty="0">
                <a:solidFill>
                  <a:srgbClr val="333333"/>
                </a:solidFill>
                <a:effectLst/>
                <a:hlinkClick r:id="rId2"/>
              </a:rPr>
              <a:t>https://www.w3.org/TR/2014/NOTE-rdf11-primer-20140624/</a:t>
            </a:r>
            <a:endParaRPr lang="en-GB" sz="1800" b="0" i="0" dirty="0">
              <a:solidFill>
                <a:srgbClr val="333333"/>
              </a:solidFill>
              <a:effectLst/>
            </a:endParaRPr>
          </a:p>
          <a:p>
            <a:r>
              <a:rPr lang="en-GB" sz="1800" dirty="0">
                <a:solidFill>
                  <a:srgbClr val="333333"/>
                </a:solidFill>
              </a:rPr>
              <a:t>RDFS 1.1: </a:t>
            </a:r>
            <a:r>
              <a:rPr lang="en-GB" sz="1800" dirty="0">
                <a:solidFill>
                  <a:srgbClr val="333333"/>
                </a:solidFill>
                <a:hlinkClick r:id="rId3"/>
              </a:rPr>
              <a:t>https://www.w3.org/TR/rdf-schema/</a:t>
            </a:r>
            <a:endParaRPr lang="en-GB" sz="1800" dirty="0">
              <a:solidFill>
                <a:srgbClr val="333333"/>
              </a:solidFill>
            </a:endParaRPr>
          </a:p>
          <a:p>
            <a:r>
              <a:rPr lang="en-GB" sz="1800" b="0" i="0" dirty="0">
                <a:solidFill>
                  <a:srgbClr val="333333"/>
                </a:solidFill>
                <a:effectLst/>
              </a:rPr>
              <a:t>OWL 2 Primer: </a:t>
            </a:r>
            <a:r>
              <a:rPr lang="en-GB" sz="1800" b="0" i="0" dirty="0">
                <a:solidFill>
                  <a:srgbClr val="333333"/>
                </a:solidFill>
                <a:effectLst/>
                <a:hlinkClick r:id="rId4"/>
              </a:rPr>
              <a:t>https://www.w3.org/TR/owl2-primer/</a:t>
            </a:r>
            <a:endParaRPr lang="en-GB" sz="1800" b="0" i="0" dirty="0">
              <a:solidFill>
                <a:srgbClr val="333333"/>
              </a:solidFill>
              <a:effectLst/>
            </a:endParaRPr>
          </a:p>
          <a:p>
            <a:r>
              <a:rPr lang="en-GB" sz="1800" dirty="0">
                <a:solidFill>
                  <a:srgbClr val="333333"/>
                </a:solidFill>
              </a:rPr>
              <a:t>SWRL: </a:t>
            </a:r>
            <a:r>
              <a:rPr lang="en-GB" sz="1800" dirty="0">
                <a:hlinkClick r:id="rId5"/>
              </a:rPr>
              <a:t>https://www.w3.org/Submission/SWRL/</a:t>
            </a:r>
            <a:endParaRPr lang="en-GB" sz="1800" dirty="0"/>
          </a:p>
          <a:p>
            <a:endParaRPr lang="en-GB" sz="1800" b="0" i="0" dirty="0">
              <a:solidFill>
                <a:srgbClr val="333333"/>
              </a:solidFill>
              <a:effectLst/>
            </a:endParaRPr>
          </a:p>
          <a:p>
            <a:r>
              <a:rPr lang="en-GB" sz="1800" b="0" i="0" dirty="0">
                <a:solidFill>
                  <a:srgbClr val="333333"/>
                </a:solidFill>
                <a:effectLst/>
              </a:rPr>
              <a:t>More readings:</a:t>
            </a:r>
          </a:p>
          <a:p>
            <a:r>
              <a:rPr lang="en-GB" sz="1800" b="0" i="0" dirty="0" err="1">
                <a:solidFill>
                  <a:srgbClr val="333333"/>
                </a:solidFill>
                <a:effectLst/>
              </a:rPr>
              <a:t>Krötzsch</a:t>
            </a:r>
            <a:r>
              <a:rPr lang="en-GB" sz="1800" b="0" i="0" dirty="0">
                <a:solidFill>
                  <a:srgbClr val="333333"/>
                </a:solidFill>
                <a:effectLst/>
              </a:rPr>
              <a:t>, M. (2012). OWL 2 Profiles: An Introduction to Lightweight Ontology Languages. In: </a:t>
            </a:r>
            <a:r>
              <a:rPr lang="en-GB" sz="1800" b="0" i="0" dirty="0" err="1">
                <a:solidFill>
                  <a:srgbClr val="333333"/>
                </a:solidFill>
                <a:effectLst/>
              </a:rPr>
              <a:t>Eiter</a:t>
            </a:r>
            <a:r>
              <a:rPr lang="en-GB" sz="1800" b="0" i="0" dirty="0">
                <a:solidFill>
                  <a:srgbClr val="333333"/>
                </a:solidFill>
                <a:effectLst/>
              </a:rPr>
              <a:t>, T., </a:t>
            </a:r>
            <a:r>
              <a:rPr lang="en-GB" sz="1800" b="0" i="0" dirty="0" err="1">
                <a:solidFill>
                  <a:srgbClr val="333333"/>
                </a:solidFill>
                <a:effectLst/>
              </a:rPr>
              <a:t>Krennwallner</a:t>
            </a:r>
            <a:r>
              <a:rPr lang="en-GB" sz="1800" b="0" i="0" dirty="0">
                <a:solidFill>
                  <a:srgbClr val="333333"/>
                </a:solidFill>
                <a:effectLst/>
              </a:rPr>
              <a:t>, T. (eds) Reasoning Web. Semantic Technologies for Advanced Query Answering. Reasoning Web 2012. Lecture Notes in Computer Science, vol 7487. Springer, Berlin, Heidelberg. </a:t>
            </a:r>
            <a:r>
              <a:rPr lang="en-GB" sz="1800" b="0" i="0" dirty="0">
                <a:solidFill>
                  <a:srgbClr val="333333"/>
                </a:solidFill>
                <a:effectLst/>
                <a:hlinkClick r:id="rId6"/>
              </a:rPr>
              <a:t>https://doi.org/10.1007/978-3-642-33158-9_4</a:t>
            </a:r>
            <a:endParaRPr lang="en-GB" sz="1800" b="0" i="0" dirty="0">
              <a:solidFill>
                <a:srgbClr val="33333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81179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51" y="314441"/>
            <a:ext cx="9895951" cy="103366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OWL: Properties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255" y="1885279"/>
            <a:ext cx="10260354" cy="1043046"/>
          </a:xfrm>
        </p:spPr>
        <p:txBody>
          <a:bodyPr anchor="t"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GB" altLang="en-US" dirty="0"/>
              <a:t>Properties:</a:t>
            </a:r>
          </a:p>
          <a:p>
            <a:pPr lvl="1">
              <a:lnSpc>
                <a:spcPct val="80000"/>
              </a:lnSpc>
            </a:pPr>
            <a:r>
              <a:rPr lang="en-GB" altLang="en-US" b="1" dirty="0"/>
              <a:t>Data Properties</a:t>
            </a:r>
            <a:r>
              <a:rPr lang="en-GB" altLang="en-US" dirty="0"/>
              <a:t>: </a:t>
            </a:r>
            <a:r>
              <a:rPr lang="en-US" altLang="en-US" dirty="0"/>
              <a:t>connect individuals with literals.</a:t>
            </a:r>
          </a:p>
          <a:p>
            <a:pPr marL="1371600" lvl="3" indent="0">
              <a:lnSpc>
                <a:spcPct val="80000"/>
              </a:lnSpc>
              <a:buNone/>
            </a:pPr>
            <a:endParaRPr lang="en-GB" altLang="en-US" b="1" dirty="0"/>
          </a:p>
          <a:p>
            <a:pPr lvl="1">
              <a:lnSpc>
                <a:spcPct val="80000"/>
              </a:lnSpc>
            </a:pPr>
            <a:endParaRPr lang="el-GR" alt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28F55D3-F1D7-60FA-91DC-6A239D0886B6}"/>
              </a:ext>
            </a:extLst>
          </p:cNvPr>
          <p:cNvSpPr/>
          <p:nvPr/>
        </p:nvSpPr>
        <p:spPr>
          <a:xfrm>
            <a:off x="4179311" y="4224189"/>
            <a:ext cx="162684" cy="1696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B6E11700-0E62-95CC-8FBF-9191F2986E54}"/>
              </a:ext>
            </a:extLst>
          </p:cNvPr>
          <p:cNvCxnSpPr>
            <a:cxnSpLocks/>
          </p:cNvCxnSpPr>
          <p:nvPr/>
        </p:nvCxnSpPr>
        <p:spPr>
          <a:xfrm rot="16200000" flipH="1">
            <a:off x="5403707" y="3081137"/>
            <a:ext cx="65522" cy="2351629"/>
          </a:xfrm>
          <a:prstGeom prst="curvedConnector3">
            <a:avLst>
              <a:gd name="adj1" fmla="val -348890"/>
            </a:avLst>
          </a:prstGeom>
          <a:ln w="12700"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1936A403-1DDB-A04A-A096-524E73CDD3CE}"/>
              </a:ext>
            </a:extLst>
          </p:cNvPr>
          <p:cNvSpPr/>
          <p:nvPr/>
        </p:nvSpPr>
        <p:spPr>
          <a:xfrm>
            <a:off x="6588457" y="4264859"/>
            <a:ext cx="162684" cy="1696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25B2D5-ED22-595D-F755-532336B6B1A7}"/>
              </a:ext>
            </a:extLst>
          </p:cNvPr>
          <p:cNvSpPr txBox="1"/>
          <p:nvPr/>
        </p:nvSpPr>
        <p:spPr>
          <a:xfrm>
            <a:off x="2976859" y="4080193"/>
            <a:ext cx="128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a:Peter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BC6940D-0D19-069D-18D6-9305440A00AE}"/>
              </a:ext>
            </a:extLst>
          </p:cNvPr>
          <p:cNvSpPr txBox="1"/>
          <p:nvPr/>
        </p:nvSpPr>
        <p:spPr>
          <a:xfrm>
            <a:off x="6699046" y="4135367"/>
            <a:ext cx="128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a:Chris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5E3ABB9-9CE3-69AF-A053-BB2A4BC04639}"/>
              </a:ext>
            </a:extLst>
          </p:cNvPr>
          <p:cNvSpPr txBox="1"/>
          <p:nvPr/>
        </p:nvSpPr>
        <p:spPr>
          <a:xfrm>
            <a:off x="4780495" y="3658532"/>
            <a:ext cx="180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a:parentOf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4B10B2F-5444-CF12-7DC4-7108CB7EA6B6}"/>
              </a:ext>
            </a:extLst>
          </p:cNvPr>
          <p:cNvCxnSpPr>
            <a:cxnSpLocks/>
            <a:stCxn id="11" idx="3"/>
          </p:cNvCxnSpPr>
          <p:nvPr/>
        </p:nvCxnSpPr>
        <p:spPr>
          <a:xfrm flipH="1">
            <a:off x="3556623" y="4369034"/>
            <a:ext cx="646513" cy="1094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57560A3-D68B-8752-B128-43BDD8C57AA6}"/>
              </a:ext>
            </a:extLst>
          </p:cNvPr>
          <p:cNvSpPr txBox="1"/>
          <p:nvPr/>
        </p:nvSpPr>
        <p:spPr>
          <a:xfrm>
            <a:off x="3895079" y="4747771"/>
            <a:ext cx="180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a:age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84F8F35-321E-4454-D675-CFD22EB4F7AE}"/>
              </a:ext>
            </a:extLst>
          </p:cNvPr>
          <p:cNvSpPr txBox="1"/>
          <p:nvPr/>
        </p:nvSpPr>
        <p:spPr>
          <a:xfrm>
            <a:off x="3005841" y="5623826"/>
            <a:ext cx="2697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“41”^^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xsd:integer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439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726" y="237309"/>
            <a:ext cx="9895951" cy="103366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OWL: Class Expressions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255" y="1885278"/>
            <a:ext cx="5652894" cy="4678183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altLang="en-US" sz="2000" dirty="0">
                <a:latin typeface="+mj-lt"/>
              </a:rPr>
              <a:t>CE:=</a:t>
            </a:r>
          </a:p>
          <a:p>
            <a:r>
              <a:rPr lang="el-GR" altLang="en-US" sz="2000" dirty="0" err="1">
                <a:latin typeface="+mj-lt"/>
              </a:rPr>
              <a:t>ObjectIntersectionOf</a:t>
            </a:r>
            <a:r>
              <a:rPr lang="el-GR" altLang="en-US" sz="2000" dirty="0">
                <a:latin typeface="+mj-lt"/>
              </a:rPr>
              <a:t>(</a:t>
            </a:r>
            <a:r>
              <a:rPr lang="en-GB" altLang="en-US" sz="2000" dirty="0">
                <a:latin typeface="+mj-lt"/>
              </a:rPr>
              <a:t>CE1…</a:t>
            </a:r>
            <a:r>
              <a:rPr lang="el-GR" altLang="en-US" sz="2000" dirty="0">
                <a:latin typeface="+mj-lt"/>
              </a:rPr>
              <a:t> </a:t>
            </a:r>
            <a:r>
              <a:rPr lang="en-GB" altLang="en-US" sz="2000" dirty="0" err="1">
                <a:latin typeface="+mj-lt"/>
              </a:rPr>
              <a:t>CEn</a:t>
            </a:r>
            <a:r>
              <a:rPr lang="el-GR" altLang="en-US" sz="2000" dirty="0">
                <a:latin typeface="+mj-lt"/>
              </a:rPr>
              <a:t>)</a:t>
            </a:r>
            <a:r>
              <a:rPr lang="en-GB" altLang="en-US" sz="2000" dirty="0">
                <a:latin typeface="+mj-lt"/>
              </a:rPr>
              <a:t> </a:t>
            </a:r>
            <a:r>
              <a:rPr lang="el-GR" altLang="en-US" sz="2000" dirty="0">
                <a:latin typeface="+mj-lt"/>
              </a:rPr>
              <a:t> </a:t>
            </a:r>
            <a:endParaRPr lang="en-US" altLang="en-US" sz="2000" dirty="0">
              <a:latin typeface="+mj-lt"/>
            </a:endParaRPr>
          </a:p>
          <a:p>
            <a:r>
              <a:rPr lang="en-GB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  <a:cs typeface="Courier New" panose="02070309020205020404" pitchFamily="49" charset="0"/>
              </a:rPr>
              <a:t>ObjectUnionOf</a:t>
            </a:r>
            <a:r>
              <a:rPr lang="en-GB" altLang="en-US" sz="2000" dirty="0">
                <a:solidFill>
                  <a:schemeClr val="bg1">
                    <a:lumMod val="85000"/>
                  </a:schemeClr>
                </a:solidFill>
                <a:latin typeface="+mj-lt"/>
                <a:cs typeface="Courier New" panose="02070309020205020404" pitchFamily="49" charset="0"/>
              </a:rPr>
              <a:t>(</a:t>
            </a:r>
            <a:r>
              <a:rPr lang="en-GB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CE1…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n-GB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CEn</a:t>
            </a:r>
            <a:r>
              <a:rPr lang="en-GB" altLang="en-US" sz="2000" dirty="0">
                <a:solidFill>
                  <a:schemeClr val="bg1">
                    <a:lumMod val="85000"/>
                  </a:schemeClr>
                </a:solidFill>
                <a:latin typeface="+mj-lt"/>
                <a:cs typeface="Courier New" panose="02070309020205020404" pitchFamily="49" charset="0"/>
              </a:rPr>
              <a:t>)</a:t>
            </a: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ObjectComplementOf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</a:t>
            </a:r>
            <a:r>
              <a:rPr lang="en-GB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CE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) 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ObjectOneOf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(a1… a</a:t>
            </a:r>
            <a:r>
              <a:rPr lang="en-GB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n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ObjectSomeValuesFrom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</a:t>
            </a:r>
            <a:r>
              <a:rPr lang="en-GB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OPE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n-GB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CE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contains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all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those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individuals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that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are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connected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by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OPE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to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n-US" altLang="en-US" sz="2000" b="1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some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individual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that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is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an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instance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of CE. </a:t>
            </a:r>
            <a:r>
              <a:rPr lang="en-US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n-US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DataSome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ValuesFrom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(DPE1 ...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DPEn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DR)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en-US" altLang="en-US" sz="200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altLang="en-US" sz="2000" i="1" dirty="0">
                <a:latin typeface="+mj-lt"/>
              </a:rPr>
              <a:t>*</a:t>
            </a:r>
            <a:r>
              <a:rPr lang="en-US" altLang="en-US" sz="2000" i="1" dirty="0" err="1">
                <a:latin typeface="+mj-lt"/>
              </a:rPr>
              <a:t>CEi</a:t>
            </a:r>
            <a:r>
              <a:rPr lang="en-US" altLang="en-US" sz="2000" i="1" dirty="0">
                <a:latin typeface="+mj-lt"/>
              </a:rPr>
              <a:t>=Class Expression, OPE=Object Property Expression, DPE=Data Property Expression, DR=Data Range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894191-B7A1-AC9F-0FC5-45880DC935F8}"/>
              </a:ext>
            </a:extLst>
          </p:cNvPr>
          <p:cNvSpPr/>
          <p:nvPr/>
        </p:nvSpPr>
        <p:spPr>
          <a:xfrm>
            <a:off x="6956172" y="2019534"/>
            <a:ext cx="3663210" cy="19073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626C4BA-7078-B477-741D-F879923FECD5}"/>
              </a:ext>
            </a:extLst>
          </p:cNvPr>
          <p:cNvSpPr/>
          <p:nvPr/>
        </p:nvSpPr>
        <p:spPr>
          <a:xfrm>
            <a:off x="7360079" y="2473929"/>
            <a:ext cx="1239769" cy="130147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1218C86-8C86-F26B-6F39-CA0E3C444DDE}"/>
              </a:ext>
            </a:extLst>
          </p:cNvPr>
          <p:cNvSpPr/>
          <p:nvPr/>
        </p:nvSpPr>
        <p:spPr>
          <a:xfrm>
            <a:off x="8174439" y="2626329"/>
            <a:ext cx="1239769" cy="8026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20591B8-858B-AA8F-5BB1-16048071BF32}"/>
              </a:ext>
            </a:extLst>
          </p:cNvPr>
          <p:cNvSpPr/>
          <p:nvPr/>
        </p:nvSpPr>
        <p:spPr>
          <a:xfrm>
            <a:off x="9650756" y="2565556"/>
            <a:ext cx="749843" cy="8026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CB049A6-FC3C-47AF-FC8A-2E172340CAEB}"/>
              </a:ext>
            </a:extLst>
          </p:cNvPr>
          <p:cNvSpPr txBox="1"/>
          <p:nvPr/>
        </p:nvSpPr>
        <p:spPr>
          <a:xfrm>
            <a:off x="6859907" y="2269628"/>
            <a:ext cx="7577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+mj-lt"/>
              </a:rPr>
              <a:t>CE1</a:t>
            </a:r>
            <a:endParaRPr lang="en-GB" dirty="0"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AE2488-BEA1-80CD-9802-5E2CBB1CAF65}"/>
              </a:ext>
            </a:extLst>
          </p:cNvPr>
          <p:cNvSpPr txBox="1"/>
          <p:nvPr/>
        </p:nvSpPr>
        <p:spPr>
          <a:xfrm>
            <a:off x="8602179" y="2315440"/>
            <a:ext cx="6493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+mj-lt"/>
              </a:rPr>
              <a:t>CE2</a:t>
            </a:r>
            <a:endParaRPr lang="en-GB" dirty="0"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69BAEA-FB07-BBE8-8701-8A817F3B8385}"/>
              </a:ext>
            </a:extLst>
          </p:cNvPr>
          <p:cNvSpPr txBox="1"/>
          <p:nvPr/>
        </p:nvSpPr>
        <p:spPr>
          <a:xfrm>
            <a:off x="9808287" y="2214465"/>
            <a:ext cx="6493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+mj-lt"/>
              </a:rPr>
              <a:t>CE3</a:t>
            </a:r>
            <a:endParaRPr lang="en-GB" dirty="0">
              <a:latin typeface="+mj-lt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482B5E2-AD0D-5EB4-1E3A-0B88BC93096A}"/>
              </a:ext>
            </a:extLst>
          </p:cNvPr>
          <p:cNvGrpSpPr/>
          <p:nvPr/>
        </p:nvGrpSpPr>
        <p:grpSpPr>
          <a:xfrm>
            <a:off x="8210093" y="2744194"/>
            <a:ext cx="396360" cy="619200"/>
            <a:chOff x="8210093" y="2744194"/>
            <a:chExt cx="396360" cy="619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15D5F09D-EDE4-2BC6-FD6B-AC19C0923146}"/>
                    </a:ext>
                  </a:extLst>
                </p14:cNvPr>
                <p14:cNvContentPartPr/>
                <p14:nvPr/>
              </p14:nvContentPartPr>
              <p14:xfrm>
                <a:off x="8210093" y="2744194"/>
                <a:ext cx="262440" cy="25992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15D5F09D-EDE4-2BC6-FD6B-AC19C0923146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205773" y="2739874"/>
                  <a:ext cx="271080" cy="26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B62E7B95-2FB2-C8A4-53F9-923133BA2F3C}"/>
                    </a:ext>
                  </a:extLst>
                </p14:cNvPr>
                <p14:cNvContentPartPr/>
                <p14:nvPr/>
              </p14:nvContentPartPr>
              <p14:xfrm>
                <a:off x="8211893" y="2842834"/>
                <a:ext cx="300960" cy="32436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B62E7B95-2FB2-C8A4-53F9-923133BA2F3C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207573" y="2838509"/>
                  <a:ext cx="309600" cy="33301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58C4A221-3EE8-649C-996B-601605216813}"/>
                    </a:ext>
                  </a:extLst>
                </p14:cNvPr>
                <p14:cNvContentPartPr/>
                <p14:nvPr/>
              </p14:nvContentPartPr>
              <p14:xfrm>
                <a:off x="8300093" y="2929954"/>
                <a:ext cx="254520" cy="29592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58C4A221-3EE8-649C-996B-601605216813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295773" y="2925634"/>
                  <a:ext cx="263160" cy="30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06421B11-1389-F1C0-1C2D-01FA2988F43B}"/>
                    </a:ext>
                  </a:extLst>
                </p14:cNvPr>
                <p14:cNvContentPartPr/>
                <p14:nvPr/>
              </p14:nvContentPartPr>
              <p14:xfrm>
                <a:off x="8390093" y="3014194"/>
                <a:ext cx="211320" cy="31032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06421B11-1389-F1C0-1C2D-01FA2988F43B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8385773" y="3009874"/>
                  <a:ext cx="219960" cy="31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8A34D963-B1A3-A74F-2164-0B478D81A9D4}"/>
                    </a:ext>
                  </a:extLst>
                </p14:cNvPr>
                <p14:cNvContentPartPr/>
                <p14:nvPr/>
              </p14:nvContentPartPr>
              <p14:xfrm>
                <a:off x="8482973" y="3184114"/>
                <a:ext cx="123480" cy="17928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8A34D963-B1A3-A74F-2164-0B478D81A9D4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8478653" y="3179794"/>
                  <a:ext cx="132120" cy="1879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615475EA-B37D-CB2C-7A59-241DCDA660D8}"/>
              </a:ext>
            </a:extLst>
          </p:cNvPr>
          <p:cNvSpPr txBox="1"/>
          <p:nvPr/>
        </p:nvSpPr>
        <p:spPr>
          <a:xfrm>
            <a:off x="6681634" y="4273550"/>
            <a:ext cx="513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dirty="0" err="1">
                <a:solidFill>
                  <a:srgbClr val="246898"/>
                </a:solidFill>
                <a:latin typeface="+mj-lt"/>
              </a:rPr>
              <a:t>y</a:t>
            </a:r>
            <a:r>
              <a:rPr lang="en-GB" altLang="en-US" sz="1800" dirty="0" err="1">
                <a:solidFill>
                  <a:srgbClr val="246898"/>
                </a:solidFill>
                <a:latin typeface="+mj-lt"/>
              </a:rPr>
              <a:t>ago:Trumpeter</a:t>
            </a:r>
            <a:r>
              <a:rPr lang="en-GB" altLang="en-US" sz="1800" dirty="0">
                <a:solidFill>
                  <a:srgbClr val="246898"/>
                </a:solidFill>
                <a:latin typeface="+mj-lt"/>
              </a:rPr>
              <a:t> </a:t>
            </a:r>
            <a:r>
              <a:rPr lang="en-GB" altLang="en-US" sz="1800" b="1" dirty="0">
                <a:solidFill>
                  <a:srgbClr val="246898"/>
                </a:solidFill>
                <a:latin typeface="+mj-lt"/>
              </a:rPr>
              <a:t>and</a:t>
            </a:r>
            <a:r>
              <a:rPr lang="en-GB" altLang="en-US" sz="1800" dirty="0">
                <a:solidFill>
                  <a:srgbClr val="246898"/>
                </a:solidFill>
                <a:latin typeface="+mj-lt"/>
              </a:rPr>
              <a:t> </a:t>
            </a:r>
            <a:r>
              <a:rPr lang="en-GB" altLang="en-US" sz="1800" dirty="0" err="1">
                <a:solidFill>
                  <a:srgbClr val="246898"/>
                </a:solidFill>
                <a:latin typeface="+mj-lt"/>
              </a:rPr>
              <a:t>yago:JazzMusician</a:t>
            </a:r>
            <a:r>
              <a:rPr lang="en-GB" altLang="en-US" sz="1800" dirty="0">
                <a:solidFill>
                  <a:srgbClr val="246898"/>
                </a:solidFill>
                <a:latin typeface="+mj-lt"/>
              </a:rPr>
              <a:t> </a:t>
            </a:r>
            <a:endParaRPr lang="en-GB" dirty="0">
              <a:solidFill>
                <a:srgbClr val="246898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1174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726" y="237309"/>
            <a:ext cx="9895951" cy="103366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OWL: Class Expressions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255" y="1885278"/>
            <a:ext cx="5652894" cy="4678183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altLang="en-US" sz="2000" dirty="0">
                <a:latin typeface="+mj-lt"/>
              </a:rPr>
              <a:t>CE:=</a:t>
            </a:r>
          </a:p>
          <a:p>
            <a:r>
              <a:rPr lang="el-GR" altLang="en-US" sz="2000" dirty="0" err="1">
                <a:latin typeface="+mj-lt"/>
              </a:rPr>
              <a:t>ObjectIntersectionOf</a:t>
            </a:r>
            <a:r>
              <a:rPr lang="el-GR" altLang="en-US" sz="2000" dirty="0">
                <a:latin typeface="+mj-lt"/>
              </a:rPr>
              <a:t>(</a:t>
            </a:r>
            <a:r>
              <a:rPr lang="en-GB" altLang="en-US" sz="2000" dirty="0">
                <a:latin typeface="+mj-lt"/>
              </a:rPr>
              <a:t>CE1…</a:t>
            </a:r>
            <a:r>
              <a:rPr lang="el-GR" altLang="en-US" sz="2000" dirty="0">
                <a:latin typeface="+mj-lt"/>
              </a:rPr>
              <a:t> </a:t>
            </a:r>
            <a:r>
              <a:rPr lang="en-GB" altLang="en-US" sz="2000" dirty="0" err="1">
                <a:latin typeface="+mj-lt"/>
              </a:rPr>
              <a:t>CEn</a:t>
            </a:r>
            <a:r>
              <a:rPr lang="el-GR" altLang="en-US" sz="2000" dirty="0">
                <a:latin typeface="+mj-lt"/>
              </a:rPr>
              <a:t>)</a:t>
            </a:r>
            <a:r>
              <a:rPr lang="en-GB" altLang="en-US" sz="2000" dirty="0">
                <a:latin typeface="+mj-lt"/>
              </a:rPr>
              <a:t> </a:t>
            </a:r>
            <a:r>
              <a:rPr lang="el-GR" altLang="en-US" sz="2000" dirty="0">
                <a:latin typeface="+mj-lt"/>
              </a:rPr>
              <a:t> </a:t>
            </a:r>
            <a:endParaRPr lang="en-US" altLang="en-US" sz="2000" dirty="0">
              <a:latin typeface="+mj-lt"/>
            </a:endParaRPr>
          </a:p>
          <a:p>
            <a:r>
              <a:rPr lang="en-GB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  <a:cs typeface="Courier New" panose="02070309020205020404" pitchFamily="49" charset="0"/>
              </a:rPr>
              <a:t>ObjectUnionOf</a:t>
            </a:r>
            <a:r>
              <a:rPr lang="en-GB" altLang="en-US" sz="2000" dirty="0">
                <a:solidFill>
                  <a:schemeClr val="bg1">
                    <a:lumMod val="85000"/>
                  </a:schemeClr>
                </a:solidFill>
                <a:latin typeface="+mj-lt"/>
                <a:cs typeface="Courier New" panose="02070309020205020404" pitchFamily="49" charset="0"/>
              </a:rPr>
              <a:t>(</a:t>
            </a:r>
            <a:r>
              <a:rPr lang="en-GB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CE1…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n-GB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CEn</a:t>
            </a:r>
            <a:r>
              <a:rPr lang="en-GB" altLang="en-US" sz="2000" dirty="0">
                <a:solidFill>
                  <a:schemeClr val="bg1">
                    <a:lumMod val="85000"/>
                  </a:schemeClr>
                </a:solidFill>
                <a:latin typeface="+mj-lt"/>
                <a:cs typeface="Courier New" panose="02070309020205020404" pitchFamily="49" charset="0"/>
              </a:rPr>
              <a:t>)</a:t>
            </a: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ObjectComplementOf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</a:t>
            </a:r>
            <a:r>
              <a:rPr lang="en-GB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CE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) 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ObjectOneOf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(a1… a</a:t>
            </a:r>
            <a:r>
              <a:rPr lang="en-GB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n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ObjectSomeValuesFrom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</a:t>
            </a:r>
            <a:r>
              <a:rPr lang="en-GB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OPE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n-GB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CE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contains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all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those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individuals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that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are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connected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by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OPE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to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n-US" altLang="en-US" sz="2000" b="1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some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individual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that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is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an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instance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of CE. </a:t>
            </a:r>
            <a:r>
              <a:rPr lang="en-US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n-US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DataSome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ValuesFrom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(DPE1 ...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DPEn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DR)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en-US" altLang="en-US" sz="200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altLang="en-US" sz="2000" i="1" dirty="0">
                <a:latin typeface="+mj-lt"/>
              </a:rPr>
              <a:t>*</a:t>
            </a:r>
            <a:r>
              <a:rPr lang="en-US" altLang="en-US" sz="2000" i="1" dirty="0" err="1">
                <a:latin typeface="+mj-lt"/>
              </a:rPr>
              <a:t>CEi</a:t>
            </a:r>
            <a:r>
              <a:rPr lang="en-US" altLang="en-US" sz="2000" i="1" dirty="0">
                <a:latin typeface="+mj-lt"/>
              </a:rPr>
              <a:t>=Class Expression, OPE=Object Property Expression, DPE=Data Property Expression, DR=Data Range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894191-B7A1-AC9F-0FC5-45880DC935F8}"/>
              </a:ext>
            </a:extLst>
          </p:cNvPr>
          <p:cNvSpPr/>
          <p:nvPr/>
        </p:nvSpPr>
        <p:spPr>
          <a:xfrm>
            <a:off x="6956172" y="2019534"/>
            <a:ext cx="3663210" cy="19073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626C4BA-7078-B477-741D-F879923FECD5}"/>
              </a:ext>
            </a:extLst>
          </p:cNvPr>
          <p:cNvSpPr/>
          <p:nvPr/>
        </p:nvSpPr>
        <p:spPr>
          <a:xfrm>
            <a:off x="7360079" y="2473929"/>
            <a:ext cx="1239769" cy="130147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1218C86-8C86-F26B-6F39-CA0E3C444DDE}"/>
              </a:ext>
            </a:extLst>
          </p:cNvPr>
          <p:cNvSpPr/>
          <p:nvPr/>
        </p:nvSpPr>
        <p:spPr>
          <a:xfrm>
            <a:off x="8174439" y="2626329"/>
            <a:ext cx="1239769" cy="8026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20591B8-858B-AA8F-5BB1-16048071BF32}"/>
              </a:ext>
            </a:extLst>
          </p:cNvPr>
          <p:cNvSpPr/>
          <p:nvPr/>
        </p:nvSpPr>
        <p:spPr>
          <a:xfrm>
            <a:off x="9650756" y="2565556"/>
            <a:ext cx="749843" cy="8026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CB049A6-FC3C-47AF-FC8A-2E172340CAEB}"/>
              </a:ext>
            </a:extLst>
          </p:cNvPr>
          <p:cNvSpPr txBox="1"/>
          <p:nvPr/>
        </p:nvSpPr>
        <p:spPr>
          <a:xfrm>
            <a:off x="6859907" y="2269628"/>
            <a:ext cx="7577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+mj-lt"/>
              </a:rPr>
              <a:t>CE1</a:t>
            </a:r>
            <a:endParaRPr lang="en-GB" dirty="0"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AE2488-BEA1-80CD-9802-5E2CBB1CAF65}"/>
              </a:ext>
            </a:extLst>
          </p:cNvPr>
          <p:cNvSpPr txBox="1"/>
          <p:nvPr/>
        </p:nvSpPr>
        <p:spPr>
          <a:xfrm>
            <a:off x="8602179" y="2315440"/>
            <a:ext cx="6493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+mj-lt"/>
              </a:rPr>
              <a:t>CE2</a:t>
            </a:r>
            <a:endParaRPr lang="en-GB" dirty="0"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69BAEA-FB07-BBE8-8701-8A817F3B8385}"/>
              </a:ext>
            </a:extLst>
          </p:cNvPr>
          <p:cNvSpPr txBox="1"/>
          <p:nvPr/>
        </p:nvSpPr>
        <p:spPr>
          <a:xfrm>
            <a:off x="9808287" y="2214465"/>
            <a:ext cx="6493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+mj-lt"/>
              </a:rPr>
              <a:t>CE3</a:t>
            </a:r>
            <a:endParaRPr lang="en-GB" dirty="0"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CDCC49-4030-B50B-9F1B-B06D9E89379D}"/>
              </a:ext>
            </a:extLst>
          </p:cNvPr>
          <p:cNvSpPr txBox="1"/>
          <p:nvPr/>
        </p:nvSpPr>
        <p:spPr>
          <a:xfrm>
            <a:off x="6681634" y="4273550"/>
            <a:ext cx="513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dirty="0" err="1">
                <a:solidFill>
                  <a:srgbClr val="246898"/>
                </a:solidFill>
                <a:latin typeface="+mj-lt"/>
              </a:rPr>
              <a:t>y</a:t>
            </a:r>
            <a:r>
              <a:rPr lang="en-GB" altLang="en-US" sz="1800" dirty="0" err="1">
                <a:solidFill>
                  <a:srgbClr val="246898"/>
                </a:solidFill>
                <a:latin typeface="+mj-lt"/>
              </a:rPr>
              <a:t>ago:Trumpeter</a:t>
            </a:r>
            <a:r>
              <a:rPr lang="en-GB" altLang="en-US" sz="1800" dirty="0">
                <a:solidFill>
                  <a:srgbClr val="246898"/>
                </a:solidFill>
                <a:latin typeface="+mj-lt"/>
              </a:rPr>
              <a:t> </a:t>
            </a:r>
            <a:r>
              <a:rPr lang="en-GB" altLang="en-US" sz="1800" b="1" dirty="0">
                <a:solidFill>
                  <a:srgbClr val="246898"/>
                </a:solidFill>
                <a:latin typeface="+mj-lt"/>
              </a:rPr>
              <a:t>and</a:t>
            </a:r>
            <a:r>
              <a:rPr lang="en-GB" altLang="en-US" sz="1800" dirty="0">
                <a:solidFill>
                  <a:srgbClr val="246898"/>
                </a:solidFill>
                <a:latin typeface="+mj-lt"/>
              </a:rPr>
              <a:t> (</a:t>
            </a:r>
            <a:r>
              <a:rPr lang="en-GB" altLang="en-US" sz="1800" dirty="0" err="1">
                <a:solidFill>
                  <a:srgbClr val="246898"/>
                </a:solidFill>
                <a:latin typeface="+mj-lt"/>
              </a:rPr>
              <a:t>yago:JazzMusician</a:t>
            </a:r>
            <a:r>
              <a:rPr lang="en-GB" altLang="en-US" sz="1800" dirty="0">
                <a:solidFill>
                  <a:srgbClr val="246898"/>
                </a:solidFill>
                <a:latin typeface="+mj-lt"/>
              </a:rPr>
              <a:t> </a:t>
            </a:r>
            <a:r>
              <a:rPr lang="en-GB" altLang="en-US" sz="1800" b="1" dirty="0">
                <a:solidFill>
                  <a:srgbClr val="246898"/>
                </a:solidFill>
                <a:latin typeface="+mj-lt"/>
              </a:rPr>
              <a:t>and </a:t>
            </a:r>
            <a:r>
              <a:rPr lang="en-GB" altLang="en-US" sz="1800" dirty="0" err="1">
                <a:solidFill>
                  <a:srgbClr val="246898"/>
                </a:solidFill>
                <a:latin typeface="+mj-lt"/>
              </a:rPr>
              <a:t>yago:Singer</a:t>
            </a:r>
            <a:r>
              <a:rPr lang="en-GB" altLang="en-US" sz="1800" dirty="0">
                <a:solidFill>
                  <a:srgbClr val="246898"/>
                </a:solidFill>
                <a:latin typeface="+mj-lt"/>
              </a:rPr>
              <a:t>)</a:t>
            </a:r>
            <a:endParaRPr lang="en-GB" dirty="0">
              <a:solidFill>
                <a:srgbClr val="246898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2294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726" y="287471"/>
            <a:ext cx="9895951" cy="103366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OWL: Class Expressions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255" y="1885278"/>
            <a:ext cx="5652894" cy="4678183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altLang="en-US" sz="2000" dirty="0">
                <a:latin typeface="+mj-lt"/>
              </a:rPr>
              <a:t>CE:=</a:t>
            </a:r>
          </a:p>
          <a:p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ObjectIntersectionOf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</a:t>
            </a: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CE1…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CEn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)</a:t>
            </a:r>
            <a:r>
              <a:rPr lang="en-GB" altLang="en-US" sz="2000" dirty="0">
                <a:latin typeface="+mj-lt"/>
              </a:rPr>
              <a:t> </a:t>
            </a:r>
            <a:r>
              <a:rPr lang="el-GR" altLang="en-US" sz="2000" dirty="0">
                <a:latin typeface="+mj-lt"/>
              </a:rPr>
              <a:t> </a:t>
            </a:r>
            <a:endParaRPr lang="en-US" altLang="en-US" sz="2000" dirty="0">
              <a:latin typeface="+mj-lt"/>
            </a:endParaRPr>
          </a:p>
          <a:p>
            <a:r>
              <a:rPr lang="en-GB" altLang="en-US" sz="2000" dirty="0" err="1">
                <a:latin typeface="+mj-lt"/>
                <a:cs typeface="Courier New" panose="02070309020205020404" pitchFamily="49" charset="0"/>
              </a:rPr>
              <a:t>ObjectUnionOf</a:t>
            </a:r>
            <a:r>
              <a:rPr lang="en-GB" altLang="en-US" sz="2000" dirty="0">
                <a:latin typeface="+mj-lt"/>
                <a:cs typeface="Courier New" panose="02070309020205020404" pitchFamily="49" charset="0"/>
              </a:rPr>
              <a:t>(</a:t>
            </a:r>
            <a:r>
              <a:rPr lang="en-GB" altLang="en-US" sz="2000" dirty="0">
                <a:latin typeface="+mj-lt"/>
              </a:rPr>
              <a:t>CE1…</a:t>
            </a:r>
            <a:r>
              <a:rPr lang="el-GR" altLang="en-US" sz="2000" dirty="0">
                <a:latin typeface="+mj-lt"/>
              </a:rPr>
              <a:t> </a:t>
            </a:r>
            <a:r>
              <a:rPr lang="en-GB" altLang="en-US" sz="2000" dirty="0" err="1">
                <a:latin typeface="+mj-lt"/>
              </a:rPr>
              <a:t>CEn</a:t>
            </a:r>
            <a:r>
              <a:rPr lang="en-GB" altLang="en-US" sz="2000" dirty="0">
                <a:latin typeface="+mj-lt"/>
                <a:cs typeface="Courier New" panose="02070309020205020404" pitchFamily="49" charset="0"/>
              </a:rPr>
              <a:t>)</a:t>
            </a: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ObjectComplementOf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</a:t>
            </a:r>
            <a:r>
              <a:rPr lang="en-GB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CE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) 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ObjectOneOf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(a1… a</a:t>
            </a:r>
            <a:r>
              <a:rPr lang="en-GB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n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ObjectSomeValuesFrom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</a:t>
            </a:r>
            <a:r>
              <a:rPr lang="en-GB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OPE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n-GB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CE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contains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all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those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individuals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that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are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connected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by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OPE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to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n-US" altLang="en-US" sz="2000" b="1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some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individual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that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is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an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instance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of CE. </a:t>
            </a:r>
            <a:r>
              <a:rPr lang="en-US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n-US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DataSome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ValuesFrom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(DPE1 ...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DPEn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DR)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en-US" altLang="en-US" sz="200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altLang="en-US" sz="2000" i="1" dirty="0">
                <a:latin typeface="+mj-lt"/>
              </a:rPr>
              <a:t>*</a:t>
            </a:r>
            <a:r>
              <a:rPr lang="en-US" altLang="en-US" sz="2000" i="1" dirty="0" err="1">
                <a:latin typeface="+mj-lt"/>
              </a:rPr>
              <a:t>CEi</a:t>
            </a:r>
            <a:r>
              <a:rPr lang="en-US" altLang="en-US" sz="2000" i="1" dirty="0">
                <a:latin typeface="+mj-lt"/>
              </a:rPr>
              <a:t>=Class Expression, OPE=Object Property Expression, DPE=Data Property Expression, DR=Data Range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894191-B7A1-AC9F-0FC5-45880DC935F8}"/>
              </a:ext>
            </a:extLst>
          </p:cNvPr>
          <p:cNvSpPr/>
          <p:nvPr/>
        </p:nvSpPr>
        <p:spPr>
          <a:xfrm>
            <a:off x="6956172" y="2019534"/>
            <a:ext cx="3663210" cy="19073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626C4BA-7078-B477-741D-F879923FECD5}"/>
              </a:ext>
            </a:extLst>
          </p:cNvPr>
          <p:cNvSpPr/>
          <p:nvPr/>
        </p:nvSpPr>
        <p:spPr>
          <a:xfrm>
            <a:off x="7360079" y="2473929"/>
            <a:ext cx="1239769" cy="130147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1218C86-8C86-F26B-6F39-CA0E3C444DDE}"/>
              </a:ext>
            </a:extLst>
          </p:cNvPr>
          <p:cNvSpPr/>
          <p:nvPr/>
        </p:nvSpPr>
        <p:spPr>
          <a:xfrm>
            <a:off x="8174439" y="2626329"/>
            <a:ext cx="1239769" cy="80267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20591B8-858B-AA8F-5BB1-16048071BF32}"/>
              </a:ext>
            </a:extLst>
          </p:cNvPr>
          <p:cNvSpPr/>
          <p:nvPr/>
        </p:nvSpPr>
        <p:spPr>
          <a:xfrm>
            <a:off x="9650756" y="2565556"/>
            <a:ext cx="749843" cy="8026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CB049A6-FC3C-47AF-FC8A-2E172340CAEB}"/>
              </a:ext>
            </a:extLst>
          </p:cNvPr>
          <p:cNvSpPr txBox="1"/>
          <p:nvPr/>
        </p:nvSpPr>
        <p:spPr>
          <a:xfrm>
            <a:off x="7181961" y="2269628"/>
            <a:ext cx="6493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+mj-lt"/>
              </a:rPr>
              <a:t>CE1</a:t>
            </a:r>
            <a:endParaRPr lang="en-GB" dirty="0"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AE2488-BEA1-80CD-9802-5E2CBB1CAF65}"/>
              </a:ext>
            </a:extLst>
          </p:cNvPr>
          <p:cNvSpPr txBox="1"/>
          <p:nvPr/>
        </p:nvSpPr>
        <p:spPr>
          <a:xfrm>
            <a:off x="8602179" y="2315440"/>
            <a:ext cx="6493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+mj-lt"/>
              </a:rPr>
              <a:t>CE2</a:t>
            </a:r>
            <a:endParaRPr lang="en-GB" dirty="0"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69BAEA-FB07-BBE8-8701-8A817F3B8385}"/>
              </a:ext>
            </a:extLst>
          </p:cNvPr>
          <p:cNvSpPr txBox="1"/>
          <p:nvPr/>
        </p:nvSpPr>
        <p:spPr>
          <a:xfrm>
            <a:off x="9808287" y="2214465"/>
            <a:ext cx="6493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+mj-lt"/>
              </a:rPr>
              <a:t>CE3</a:t>
            </a:r>
            <a:endParaRPr lang="en-GB" dirty="0">
              <a:latin typeface="+mj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11A92896-B94E-BCA0-FE54-CF15451E2503}"/>
                  </a:ext>
                </a:extLst>
              </p14:cNvPr>
              <p14:cNvContentPartPr/>
              <p14:nvPr/>
            </p14:nvContentPartPr>
            <p14:xfrm>
              <a:off x="8319123" y="2989449"/>
              <a:ext cx="360" cy="36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11A92896-B94E-BCA0-FE54-CF15451E250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14803" y="2985129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3CBEFA62-0F24-C063-4812-A1E38E7B1035}"/>
                  </a:ext>
                </a:extLst>
              </p14:cNvPr>
              <p14:cNvContentPartPr/>
              <p14:nvPr/>
            </p14:nvContentPartPr>
            <p14:xfrm>
              <a:off x="8442243" y="3202929"/>
              <a:ext cx="360" cy="36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3CBEFA62-0F24-C063-4812-A1E38E7B103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37923" y="3198609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4F41B26C-6354-77DA-D035-3B3DD0283E0B}"/>
                  </a:ext>
                </a:extLst>
              </p14:cNvPr>
              <p14:cNvContentPartPr/>
              <p14:nvPr/>
            </p14:nvContentPartPr>
            <p14:xfrm>
              <a:off x="8291043" y="2922489"/>
              <a:ext cx="360" cy="36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4F41B26C-6354-77DA-D035-3B3DD0283E0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86723" y="2918169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B10D1896-9467-85E4-3D53-DD47EEAA7D37}"/>
                  </a:ext>
                </a:extLst>
              </p14:cNvPr>
              <p14:cNvContentPartPr/>
              <p14:nvPr/>
            </p14:nvContentPartPr>
            <p14:xfrm>
              <a:off x="8913483" y="5104449"/>
              <a:ext cx="360" cy="36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B10D1896-9467-85E4-3D53-DD47EEAA7D3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09163" y="5100129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9AC8912A-FBB1-FC1A-C069-B65A2DBF914C}"/>
                  </a:ext>
                </a:extLst>
              </p14:cNvPr>
              <p14:cNvContentPartPr/>
              <p14:nvPr/>
            </p14:nvContentPartPr>
            <p14:xfrm>
              <a:off x="4128723" y="2984049"/>
              <a:ext cx="360" cy="36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9AC8912A-FBB1-FC1A-C069-B65A2DBF914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24403" y="2979729"/>
                <a:ext cx="9000" cy="9000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39534FCF-914D-4D50-C79A-782826649237}"/>
              </a:ext>
            </a:extLst>
          </p:cNvPr>
          <p:cNvSpPr txBox="1"/>
          <p:nvPr/>
        </p:nvSpPr>
        <p:spPr>
          <a:xfrm>
            <a:off x="6713149" y="424766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 err="1">
                <a:solidFill>
                  <a:srgbClr val="246898"/>
                </a:solidFill>
                <a:latin typeface="+mj-lt"/>
              </a:rPr>
              <a:t>y</a:t>
            </a:r>
            <a:r>
              <a:rPr lang="en-GB" altLang="en-US" sz="1800" dirty="0" err="1">
                <a:solidFill>
                  <a:srgbClr val="246898"/>
                </a:solidFill>
                <a:latin typeface="+mj-lt"/>
              </a:rPr>
              <a:t>ago:Trumpeter</a:t>
            </a:r>
            <a:r>
              <a:rPr lang="en-GB" altLang="en-US" sz="1800" dirty="0">
                <a:solidFill>
                  <a:srgbClr val="246898"/>
                </a:solidFill>
                <a:latin typeface="+mj-lt"/>
              </a:rPr>
              <a:t> </a:t>
            </a:r>
            <a:r>
              <a:rPr lang="en-GB" altLang="en-US" sz="1800" b="1" dirty="0">
                <a:solidFill>
                  <a:srgbClr val="246898"/>
                </a:solidFill>
                <a:latin typeface="+mj-lt"/>
              </a:rPr>
              <a:t>or</a:t>
            </a:r>
            <a:r>
              <a:rPr lang="en-GB" altLang="en-US" sz="1800" dirty="0">
                <a:solidFill>
                  <a:srgbClr val="246898"/>
                </a:solidFill>
                <a:latin typeface="+mj-lt"/>
              </a:rPr>
              <a:t> </a:t>
            </a:r>
            <a:r>
              <a:rPr lang="en-GB" altLang="en-US" sz="1800" dirty="0" err="1">
                <a:solidFill>
                  <a:srgbClr val="246898"/>
                </a:solidFill>
                <a:latin typeface="+mj-lt"/>
              </a:rPr>
              <a:t>yago:JazzMusician</a:t>
            </a:r>
            <a:endParaRPr lang="en-GB" dirty="0">
              <a:solidFill>
                <a:srgbClr val="246898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9794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726" y="305639"/>
            <a:ext cx="9895951" cy="103366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OWL: Class Expressions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255" y="1885278"/>
            <a:ext cx="5652894" cy="4678183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altLang="en-US" sz="2000" dirty="0">
                <a:latin typeface="+mj-lt"/>
              </a:rPr>
              <a:t>CE:=</a:t>
            </a:r>
          </a:p>
          <a:p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ObjectIntersectionOf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</a:t>
            </a: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CE1…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CEn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)</a:t>
            </a: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endParaRPr lang="en-US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r>
              <a:rPr lang="en-GB" altLang="en-US" sz="2000" dirty="0" err="1">
                <a:latin typeface="+mj-lt"/>
                <a:cs typeface="Courier New" panose="02070309020205020404" pitchFamily="49" charset="0"/>
              </a:rPr>
              <a:t>ObjectUnionOf</a:t>
            </a:r>
            <a:r>
              <a:rPr lang="en-GB" altLang="en-US" sz="2000" dirty="0">
                <a:latin typeface="+mj-lt"/>
                <a:cs typeface="Courier New" panose="02070309020205020404" pitchFamily="49" charset="0"/>
              </a:rPr>
              <a:t>(</a:t>
            </a:r>
            <a:r>
              <a:rPr lang="en-GB" altLang="en-US" sz="2000" dirty="0">
                <a:latin typeface="+mj-lt"/>
              </a:rPr>
              <a:t>CE1…</a:t>
            </a:r>
            <a:r>
              <a:rPr lang="el-GR" altLang="en-US" sz="2000" dirty="0">
                <a:latin typeface="+mj-lt"/>
              </a:rPr>
              <a:t> </a:t>
            </a:r>
            <a:r>
              <a:rPr lang="en-GB" altLang="en-US" sz="2000" dirty="0" err="1">
                <a:latin typeface="+mj-lt"/>
              </a:rPr>
              <a:t>CEn</a:t>
            </a:r>
            <a:r>
              <a:rPr lang="en-GB" altLang="en-US" sz="2000" dirty="0">
                <a:latin typeface="+mj-lt"/>
                <a:cs typeface="Courier New" panose="02070309020205020404" pitchFamily="49" charset="0"/>
              </a:rPr>
              <a:t>)</a:t>
            </a: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ObjectComplementOf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</a:t>
            </a:r>
            <a:r>
              <a:rPr lang="en-GB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CE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) 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ObjectOneOf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(a1… a</a:t>
            </a:r>
            <a:r>
              <a:rPr lang="en-GB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n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ObjectSomeValuesFrom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</a:t>
            </a:r>
            <a:r>
              <a:rPr lang="en-GB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OPE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n-GB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CE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contains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all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those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individuals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that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are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connected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by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OPE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to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n-US" altLang="en-US" sz="2000" b="1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some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individual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that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is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an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instance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of CE. </a:t>
            </a:r>
            <a:r>
              <a:rPr lang="en-US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n-US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DataSome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ValuesFrom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(DPE1 ...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DPEn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DR)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en-US" altLang="en-US" sz="200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altLang="en-US" sz="2000" i="1" dirty="0">
                <a:latin typeface="+mj-lt"/>
              </a:rPr>
              <a:t>*</a:t>
            </a:r>
            <a:r>
              <a:rPr lang="en-US" altLang="en-US" sz="2000" i="1" dirty="0" err="1">
                <a:latin typeface="+mj-lt"/>
              </a:rPr>
              <a:t>CEi</a:t>
            </a:r>
            <a:r>
              <a:rPr lang="en-US" altLang="en-US" sz="2000" i="1" dirty="0">
                <a:latin typeface="+mj-lt"/>
              </a:rPr>
              <a:t>=Class Expression, OPE=Object Property Expression, DPE=Data Property Expression, DR=Data Range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894191-B7A1-AC9F-0FC5-45880DC935F8}"/>
              </a:ext>
            </a:extLst>
          </p:cNvPr>
          <p:cNvSpPr/>
          <p:nvPr/>
        </p:nvSpPr>
        <p:spPr>
          <a:xfrm>
            <a:off x="6956172" y="2019534"/>
            <a:ext cx="3663210" cy="19073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626C4BA-7078-B477-741D-F879923FECD5}"/>
              </a:ext>
            </a:extLst>
          </p:cNvPr>
          <p:cNvSpPr/>
          <p:nvPr/>
        </p:nvSpPr>
        <p:spPr>
          <a:xfrm>
            <a:off x="7360079" y="2473929"/>
            <a:ext cx="1239769" cy="130147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1218C86-8C86-F26B-6F39-CA0E3C444DDE}"/>
              </a:ext>
            </a:extLst>
          </p:cNvPr>
          <p:cNvSpPr/>
          <p:nvPr/>
        </p:nvSpPr>
        <p:spPr>
          <a:xfrm>
            <a:off x="8174439" y="2626329"/>
            <a:ext cx="1239769" cy="8026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20591B8-858B-AA8F-5BB1-16048071BF32}"/>
              </a:ext>
            </a:extLst>
          </p:cNvPr>
          <p:cNvSpPr/>
          <p:nvPr/>
        </p:nvSpPr>
        <p:spPr>
          <a:xfrm>
            <a:off x="9650756" y="2565556"/>
            <a:ext cx="749843" cy="8026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CB049A6-FC3C-47AF-FC8A-2E172340CAEB}"/>
              </a:ext>
            </a:extLst>
          </p:cNvPr>
          <p:cNvSpPr txBox="1"/>
          <p:nvPr/>
        </p:nvSpPr>
        <p:spPr>
          <a:xfrm>
            <a:off x="7181961" y="2269628"/>
            <a:ext cx="6493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+mj-lt"/>
              </a:rPr>
              <a:t>CE1</a:t>
            </a:r>
            <a:endParaRPr lang="en-GB" dirty="0"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AE2488-BEA1-80CD-9802-5E2CBB1CAF65}"/>
              </a:ext>
            </a:extLst>
          </p:cNvPr>
          <p:cNvSpPr txBox="1"/>
          <p:nvPr/>
        </p:nvSpPr>
        <p:spPr>
          <a:xfrm>
            <a:off x="8602179" y="2315440"/>
            <a:ext cx="6493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+mj-lt"/>
              </a:rPr>
              <a:t>CE2</a:t>
            </a:r>
            <a:endParaRPr lang="en-GB" dirty="0"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69BAEA-FB07-BBE8-8701-8A817F3B8385}"/>
              </a:ext>
            </a:extLst>
          </p:cNvPr>
          <p:cNvSpPr txBox="1"/>
          <p:nvPr/>
        </p:nvSpPr>
        <p:spPr>
          <a:xfrm>
            <a:off x="9808287" y="2214465"/>
            <a:ext cx="6493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+mj-lt"/>
              </a:rPr>
              <a:t>CE3</a:t>
            </a:r>
            <a:endParaRPr lang="en-GB" dirty="0">
              <a:latin typeface="+mj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11A92896-B94E-BCA0-FE54-CF15451E2503}"/>
                  </a:ext>
                </a:extLst>
              </p14:cNvPr>
              <p14:cNvContentPartPr/>
              <p14:nvPr/>
            </p14:nvContentPartPr>
            <p14:xfrm>
              <a:off x="8319123" y="2989449"/>
              <a:ext cx="360" cy="36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11A92896-B94E-BCA0-FE54-CF15451E250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14803" y="2985129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3CBEFA62-0F24-C063-4812-A1E38E7B1035}"/>
                  </a:ext>
                </a:extLst>
              </p14:cNvPr>
              <p14:cNvContentPartPr/>
              <p14:nvPr/>
            </p14:nvContentPartPr>
            <p14:xfrm>
              <a:off x="8442243" y="3202929"/>
              <a:ext cx="360" cy="36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3CBEFA62-0F24-C063-4812-A1E38E7B103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37923" y="3198609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4F41B26C-6354-77DA-D035-3B3DD0283E0B}"/>
                  </a:ext>
                </a:extLst>
              </p14:cNvPr>
              <p14:cNvContentPartPr/>
              <p14:nvPr/>
            </p14:nvContentPartPr>
            <p14:xfrm>
              <a:off x="8291043" y="2922489"/>
              <a:ext cx="360" cy="36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4F41B26C-6354-77DA-D035-3B3DD0283E0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86723" y="2918169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B10D1896-9467-85E4-3D53-DD47EEAA7D37}"/>
                  </a:ext>
                </a:extLst>
              </p14:cNvPr>
              <p14:cNvContentPartPr/>
              <p14:nvPr/>
            </p14:nvContentPartPr>
            <p14:xfrm>
              <a:off x="8913483" y="5104449"/>
              <a:ext cx="360" cy="36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B10D1896-9467-85E4-3D53-DD47EEAA7D3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09163" y="5100129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9AC8912A-FBB1-FC1A-C069-B65A2DBF914C}"/>
                  </a:ext>
                </a:extLst>
              </p14:cNvPr>
              <p14:cNvContentPartPr/>
              <p14:nvPr/>
            </p14:nvContentPartPr>
            <p14:xfrm>
              <a:off x="4128723" y="2984049"/>
              <a:ext cx="360" cy="36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9AC8912A-FBB1-FC1A-C069-B65A2DBF914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24403" y="2979729"/>
                <a:ext cx="9000" cy="9000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39534FCF-914D-4D50-C79A-782826649237}"/>
              </a:ext>
            </a:extLst>
          </p:cNvPr>
          <p:cNvSpPr txBox="1"/>
          <p:nvPr/>
        </p:nvSpPr>
        <p:spPr>
          <a:xfrm>
            <a:off x="6713149" y="4247661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 err="1">
                <a:solidFill>
                  <a:srgbClr val="246898"/>
                </a:solidFill>
                <a:latin typeface="+mj-lt"/>
              </a:rPr>
              <a:t>y</a:t>
            </a:r>
            <a:r>
              <a:rPr lang="en-GB" altLang="en-US" sz="1800" dirty="0" err="1">
                <a:solidFill>
                  <a:srgbClr val="246898"/>
                </a:solidFill>
                <a:latin typeface="+mj-lt"/>
              </a:rPr>
              <a:t>ago:Trumpeter</a:t>
            </a:r>
            <a:r>
              <a:rPr lang="en-GB" altLang="en-US" sz="1800" dirty="0">
                <a:solidFill>
                  <a:srgbClr val="246898"/>
                </a:solidFill>
                <a:latin typeface="+mj-lt"/>
              </a:rPr>
              <a:t> </a:t>
            </a:r>
            <a:r>
              <a:rPr lang="en-GB" altLang="en-US" sz="1800" b="1" dirty="0">
                <a:solidFill>
                  <a:srgbClr val="246898"/>
                </a:solidFill>
                <a:latin typeface="+mj-lt"/>
              </a:rPr>
              <a:t>or</a:t>
            </a:r>
            <a:r>
              <a:rPr lang="en-GB" altLang="en-US" sz="1800" dirty="0">
                <a:solidFill>
                  <a:srgbClr val="246898"/>
                </a:solidFill>
                <a:latin typeface="+mj-lt"/>
              </a:rPr>
              <a:t> (</a:t>
            </a:r>
            <a:r>
              <a:rPr lang="en-GB" altLang="en-US" sz="1800" dirty="0" err="1">
                <a:solidFill>
                  <a:srgbClr val="246898"/>
                </a:solidFill>
                <a:latin typeface="+mj-lt"/>
              </a:rPr>
              <a:t>yago:JazzMusician</a:t>
            </a:r>
            <a:r>
              <a:rPr lang="en-GB" altLang="en-US" sz="1800" dirty="0">
                <a:solidFill>
                  <a:srgbClr val="246898"/>
                </a:solidFill>
                <a:latin typeface="+mj-lt"/>
              </a:rPr>
              <a:t> </a:t>
            </a:r>
            <a:r>
              <a:rPr lang="en-GB" altLang="en-US" sz="1800" b="1" dirty="0">
                <a:solidFill>
                  <a:srgbClr val="246898"/>
                </a:solidFill>
                <a:latin typeface="+mj-lt"/>
              </a:rPr>
              <a:t>and</a:t>
            </a:r>
            <a:r>
              <a:rPr lang="en-GB" altLang="en-US" sz="1800" dirty="0">
                <a:solidFill>
                  <a:srgbClr val="246898"/>
                </a:solidFill>
                <a:latin typeface="+mj-lt"/>
              </a:rPr>
              <a:t> Singer)</a:t>
            </a:r>
            <a:endParaRPr lang="en-GB" dirty="0">
              <a:solidFill>
                <a:srgbClr val="246898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938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3E04-1C16-2DC4-FF46-03868B57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656" y="178375"/>
            <a:ext cx="9895951" cy="103366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OWL: Class Expressions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22AC-19F8-F056-BC29-42B63991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255" y="1885278"/>
            <a:ext cx="5838173" cy="4678183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altLang="en-US" sz="2000" dirty="0">
                <a:latin typeface="+mj-lt"/>
              </a:rPr>
              <a:t>CE:=</a:t>
            </a:r>
          </a:p>
          <a:p>
            <a:r>
              <a:rPr lang="el-GR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ObjectIntersectionOf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</a:t>
            </a: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CE1…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CEn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)</a:t>
            </a: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endParaRPr lang="en-US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r>
              <a:rPr lang="en-GB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ourier New" panose="02070309020205020404" pitchFamily="49" charset="0"/>
              </a:rPr>
              <a:t>ObjectUnionOf</a:t>
            </a: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ourier New" panose="02070309020205020404" pitchFamily="49" charset="0"/>
              </a:rPr>
              <a:t>(</a:t>
            </a: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CE1…</a:t>
            </a:r>
            <a:r>
              <a:rPr lang="el-GR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CEn</a:t>
            </a:r>
            <a:r>
              <a:rPr lang="en-GB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ourier New" panose="02070309020205020404" pitchFamily="49" charset="0"/>
              </a:rPr>
              <a:t>)</a:t>
            </a:r>
          </a:p>
          <a:p>
            <a:r>
              <a:rPr lang="el-GR" altLang="en-US" sz="2000" dirty="0" err="1">
                <a:latin typeface="+mj-lt"/>
              </a:rPr>
              <a:t>ObjectComplementOf</a:t>
            </a:r>
            <a:r>
              <a:rPr lang="el-GR" altLang="en-US" sz="2000" dirty="0">
                <a:latin typeface="+mj-lt"/>
              </a:rPr>
              <a:t>(</a:t>
            </a:r>
            <a:r>
              <a:rPr lang="en-GB" altLang="en-US" sz="2000" b="1" dirty="0">
                <a:latin typeface="+mj-lt"/>
              </a:rPr>
              <a:t>CE</a:t>
            </a:r>
            <a:r>
              <a:rPr lang="el-GR" altLang="en-US" sz="2000" dirty="0">
                <a:latin typeface="+mj-lt"/>
              </a:rPr>
              <a:t>) </a:t>
            </a:r>
            <a:endParaRPr lang="en-US" altLang="en-US" sz="2000" dirty="0">
              <a:latin typeface="+mj-lt"/>
            </a:endParaRP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ObjectOneOf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(a1… a</a:t>
            </a:r>
            <a:r>
              <a:rPr lang="en-GB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n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ObjectSomeValuesFrom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</a:t>
            </a:r>
            <a:r>
              <a:rPr lang="en-GB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OPE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n-GB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CE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contains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all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those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individuals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that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are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connected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by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OPE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to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n-US" altLang="en-US" sz="2000" b="1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some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individual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that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is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an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instance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of CE. </a:t>
            </a:r>
            <a:r>
              <a:rPr lang="en-US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US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en-US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DataSome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ValuesFrom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(DPE1 ... </a:t>
            </a:r>
            <a:r>
              <a:rPr lang="el-GR" altLang="en-US" sz="20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DPEn</a:t>
            </a:r>
            <a:r>
              <a:rPr lang="el-GR" altLang="en-US" sz="20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DR)</a:t>
            </a:r>
            <a:endParaRPr lang="en-US" altLang="en-US" sz="20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en-US" altLang="en-US" sz="200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altLang="en-US" sz="2000" i="1" dirty="0">
                <a:latin typeface="+mj-lt"/>
              </a:rPr>
              <a:t>*</a:t>
            </a:r>
            <a:r>
              <a:rPr lang="en-US" altLang="en-US" sz="2000" i="1" dirty="0" err="1">
                <a:latin typeface="+mj-lt"/>
              </a:rPr>
              <a:t>CEi</a:t>
            </a:r>
            <a:r>
              <a:rPr lang="en-US" altLang="en-US" sz="2000" i="1" dirty="0">
                <a:latin typeface="+mj-lt"/>
              </a:rPr>
              <a:t>=Class Expression, OPE=Object Property Expression, DPE=Data Property Expression, DR=Data Range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894191-B7A1-AC9F-0FC5-45880DC935F8}"/>
              </a:ext>
            </a:extLst>
          </p:cNvPr>
          <p:cNvSpPr/>
          <p:nvPr/>
        </p:nvSpPr>
        <p:spPr>
          <a:xfrm>
            <a:off x="6956172" y="2019534"/>
            <a:ext cx="3663210" cy="19073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1218C86-8C86-F26B-6F39-CA0E3C444DDE}"/>
              </a:ext>
            </a:extLst>
          </p:cNvPr>
          <p:cNvSpPr/>
          <p:nvPr/>
        </p:nvSpPr>
        <p:spPr>
          <a:xfrm>
            <a:off x="8174439" y="2626329"/>
            <a:ext cx="1239769" cy="80267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20591B8-858B-AA8F-5BB1-16048071BF32}"/>
              </a:ext>
            </a:extLst>
          </p:cNvPr>
          <p:cNvSpPr/>
          <p:nvPr/>
        </p:nvSpPr>
        <p:spPr>
          <a:xfrm>
            <a:off x="9650756" y="2565556"/>
            <a:ext cx="749843" cy="80267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CB049A6-FC3C-47AF-FC8A-2E172340CAEB}"/>
              </a:ext>
            </a:extLst>
          </p:cNvPr>
          <p:cNvSpPr txBox="1"/>
          <p:nvPr/>
        </p:nvSpPr>
        <p:spPr>
          <a:xfrm>
            <a:off x="7181961" y="2269628"/>
            <a:ext cx="6493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+mj-lt"/>
              </a:rPr>
              <a:t>CE1</a:t>
            </a:r>
            <a:endParaRPr lang="en-GB" dirty="0"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AE2488-BEA1-80CD-9802-5E2CBB1CAF65}"/>
              </a:ext>
            </a:extLst>
          </p:cNvPr>
          <p:cNvSpPr txBox="1"/>
          <p:nvPr/>
        </p:nvSpPr>
        <p:spPr>
          <a:xfrm>
            <a:off x="8602179" y="2315440"/>
            <a:ext cx="6493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+mj-lt"/>
              </a:rPr>
              <a:t>CE2</a:t>
            </a:r>
            <a:endParaRPr lang="en-GB" dirty="0"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69BAEA-FB07-BBE8-8701-8A817F3B8385}"/>
              </a:ext>
            </a:extLst>
          </p:cNvPr>
          <p:cNvSpPr txBox="1"/>
          <p:nvPr/>
        </p:nvSpPr>
        <p:spPr>
          <a:xfrm>
            <a:off x="9808287" y="2214465"/>
            <a:ext cx="6493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1800" dirty="0">
                <a:latin typeface="+mj-lt"/>
              </a:rPr>
              <a:t>CE3</a:t>
            </a:r>
            <a:endParaRPr lang="en-GB" dirty="0">
              <a:latin typeface="+mj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11A92896-B94E-BCA0-FE54-CF15451E2503}"/>
                  </a:ext>
                </a:extLst>
              </p14:cNvPr>
              <p14:cNvContentPartPr/>
              <p14:nvPr/>
            </p14:nvContentPartPr>
            <p14:xfrm>
              <a:off x="8319123" y="2989449"/>
              <a:ext cx="360" cy="36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11A92896-B94E-BCA0-FE54-CF15451E250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14803" y="2985129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3CBEFA62-0F24-C063-4812-A1E38E7B1035}"/>
                  </a:ext>
                </a:extLst>
              </p14:cNvPr>
              <p14:cNvContentPartPr/>
              <p14:nvPr/>
            </p14:nvContentPartPr>
            <p14:xfrm>
              <a:off x="8442243" y="3202929"/>
              <a:ext cx="360" cy="36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3CBEFA62-0F24-C063-4812-A1E38E7B103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37923" y="3198609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4F41B26C-6354-77DA-D035-3B3DD0283E0B}"/>
                  </a:ext>
                </a:extLst>
              </p14:cNvPr>
              <p14:cNvContentPartPr/>
              <p14:nvPr/>
            </p14:nvContentPartPr>
            <p14:xfrm>
              <a:off x="8291043" y="2922489"/>
              <a:ext cx="360" cy="36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4F41B26C-6354-77DA-D035-3B3DD0283E0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86723" y="2918169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B10D1896-9467-85E4-3D53-DD47EEAA7D37}"/>
                  </a:ext>
                </a:extLst>
              </p14:cNvPr>
              <p14:cNvContentPartPr/>
              <p14:nvPr/>
            </p14:nvContentPartPr>
            <p14:xfrm>
              <a:off x="8913483" y="5104449"/>
              <a:ext cx="360" cy="36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B10D1896-9467-85E4-3D53-DD47EEAA7D3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09163" y="5100129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9AC8912A-FBB1-FC1A-C069-B65A2DBF914C}"/>
                  </a:ext>
                </a:extLst>
              </p14:cNvPr>
              <p14:cNvContentPartPr/>
              <p14:nvPr/>
            </p14:nvContentPartPr>
            <p14:xfrm>
              <a:off x="4128723" y="2984049"/>
              <a:ext cx="360" cy="36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9AC8912A-FBB1-FC1A-C069-B65A2DBF914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24403" y="2979729"/>
                <a:ext cx="9000" cy="900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0626C4BA-7078-B477-741D-F879923FECD5}"/>
              </a:ext>
            </a:extLst>
          </p:cNvPr>
          <p:cNvSpPr/>
          <p:nvPr/>
        </p:nvSpPr>
        <p:spPr>
          <a:xfrm>
            <a:off x="7360079" y="2473929"/>
            <a:ext cx="1239769" cy="1301477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56F446-9AC7-DEDB-E103-1AB3D8C66E25}"/>
              </a:ext>
            </a:extLst>
          </p:cNvPr>
          <p:cNvSpPr txBox="1"/>
          <p:nvPr/>
        </p:nvSpPr>
        <p:spPr>
          <a:xfrm>
            <a:off x="7409263" y="4167340"/>
            <a:ext cx="30483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b="1" dirty="0">
                <a:solidFill>
                  <a:srgbClr val="246898"/>
                </a:solidFill>
                <a:latin typeface="+mj-lt"/>
              </a:rPr>
              <a:t>not</a:t>
            </a:r>
            <a:r>
              <a:rPr lang="en-GB" altLang="en-US" dirty="0">
                <a:solidFill>
                  <a:srgbClr val="246898"/>
                </a:solidFill>
                <a:latin typeface="+mj-lt"/>
              </a:rPr>
              <a:t> </a:t>
            </a:r>
            <a:r>
              <a:rPr lang="en-GB" altLang="en-US" dirty="0" err="1">
                <a:solidFill>
                  <a:srgbClr val="246898"/>
                </a:solidFill>
                <a:latin typeface="+mj-lt"/>
              </a:rPr>
              <a:t>y</a:t>
            </a:r>
            <a:r>
              <a:rPr lang="en-GB" altLang="en-US" sz="1800" dirty="0" err="1">
                <a:solidFill>
                  <a:srgbClr val="246898"/>
                </a:solidFill>
                <a:latin typeface="+mj-lt"/>
              </a:rPr>
              <a:t>ago:Trumpeter</a:t>
            </a:r>
            <a:endParaRPr lang="en-GB" dirty="0">
              <a:solidFill>
                <a:srgbClr val="246898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1548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3125</Words>
  <Application>Microsoft Office PowerPoint</Application>
  <PresentationFormat>Widescreen</PresentationFormat>
  <Paragraphs>495</Paragraphs>
  <Slides>39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Calibri</vt:lpstr>
      <vt:lpstr>Calibri Light</vt:lpstr>
      <vt:lpstr>Courier New</vt:lpstr>
      <vt:lpstr>Verdana</vt:lpstr>
      <vt:lpstr>Wingdings</vt:lpstr>
      <vt:lpstr>Office Theme</vt:lpstr>
      <vt:lpstr>OWL in brief</vt:lpstr>
      <vt:lpstr>Web Ontology Language (OWL)</vt:lpstr>
      <vt:lpstr>OWL: Properties</vt:lpstr>
      <vt:lpstr>OWL: Properties</vt:lpstr>
      <vt:lpstr>OWL: Class Expressions</vt:lpstr>
      <vt:lpstr>OWL: Class Expressions</vt:lpstr>
      <vt:lpstr>OWL: Class Expressions</vt:lpstr>
      <vt:lpstr>OWL: Class Expressions</vt:lpstr>
      <vt:lpstr>OWL: Class Expressions</vt:lpstr>
      <vt:lpstr>OWL: Class Expressions</vt:lpstr>
      <vt:lpstr>OWL: Class Expressions</vt:lpstr>
      <vt:lpstr>OWL: Class Expressions</vt:lpstr>
      <vt:lpstr>OWL: Class Expressions</vt:lpstr>
      <vt:lpstr>OWL: Class Expressions</vt:lpstr>
      <vt:lpstr>OWL: Class Expressions</vt:lpstr>
      <vt:lpstr>OWL: Class Expressions</vt:lpstr>
      <vt:lpstr>OWL: Class Expressions</vt:lpstr>
      <vt:lpstr>What have we achieved so far?</vt:lpstr>
      <vt:lpstr>Axioms</vt:lpstr>
      <vt:lpstr>Axioms</vt:lpstr>
      <vt:lpstr>Axioms</vt:lpstr>
      <vt:lpstr>Assertions</vt:lpstr>
      <vt:lpstr>Open World Assumption </vt:lpstr>
      <vt:lpstr>Exercise V </vt:lpstr>
      <vt:lpstr>Solution  </vt:lpstr>
      <vt:lpstr>Exercise VI  </vt:lpstr>
      <vt:lpstr>Solution  </vt:lpstr>
      <vt:lpstr>OWL 2 Profiles</vt:lpstr>
      <vt:lpstr>OWL Syntaxes</vt:lpstr>
      <vt:lpstr>SWRL</vt:lpstr>
      <vt:lpstr>SWRL</vt:lpstr>
      <vt:lpstr>SWRL</vt:lpstr>
      <vt:lpstr>SWRL</vt:lpstr>
      <vt:lpstr>SWRL</vt:lpstr>
      <vt:lpstr>SWRL</vt:lpstr>
      <vt:lpstr>SWRL</vt:lpstr>
      <vt:lpstr>SWRL-built-ins</vt:lpstr>
      <vt:lpstr>SWRL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OWL in brief</dc:title>
  <dc:creator>Eleni Tsalapati</dc:creator>
  <cp:lastModifiedBy>Eleni Tsalapati</cp:lastModifiedBy>
  <cp:revision>1</cp:revision>
  <dcterms:created xsi:type="dcterms:W3CDTF">2023-12-06T08:10:42Z</dcterms:created>
  <dcterms:modified xsi:type="dcterms:W3CDTF">2023-12-06T08:12:50Z</dcterms:modified>
</cp:coreProperties>
</file>